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7.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9" r:id="rId1"/>
    <p:sldMasterId id="2147483650" r:id="rId2"/>
    <p:sldMasterId id="2147483651" r:id="rId3"/>
    <p:sldMasterId id="2147483652" r:id="rId4"/>
    <p:sldMasterId id="2147483654" r:id="rId5"/>
    <p:sldMasterId id="2147483671" r:id="rId6"/>
  </p:sldMasterIdLst>
  <p:notesMasterIdLst>
    <p:notesMasterId r:id="rId44"/>
  </p:notesMasterIdLst>
  <p:sldIdLst>
    <p:sldId id="296" r:id="rId7"/>
    <p:sldId id="297" r:id="rId8"/>
    <p:sldId id="321" r:id="rId9"/>
    <p:sldId id="298" r:id="rId10"/>
    <p:sldId id="299" r:id="rId11"/>
    <p:sldId id="334" r:id="rId12"/>
    <p:sldId id="301" r:id="rId13"/>
    <p:sldId id="324" r:id="rId14"/>
    <p:sldId id="320" r:id="rId15"/>
    <p:sldId id="325" r:id="rId16"/>
    <p:sldId id="327" r:id="rId17"/>
    <p:sldId id="307" r:id="rId18"/>
    <p:sldId id="339" r:id="rId19"/>
    <p:sldId id="342" r:id="rId20"/>
    <p:sldId id="343" r:id="rId21"/>
    <p:sldId id="309" r:id="rId22"/>
    <p:sldId id="328" r:id="rId23"/>
    <p:sldId id="310" r:id="rId24"/>
    <p:sldId id="317" r:id="rId25"/>
    <p:sldId id="329" r:id="rId26"/>
    <p:sldId id="348" r:id="rId27"/>
    <p:sldId id="344" r:id="rId28"/>
    <p:sldId id="345" r:id="rId29"/>
    <p:sldId id="346" r:id="rId30"/>
    <p:sldId id="347" r:id="rId31"/>
    <p:sldId id="311" r:id="rId32"/>
    <p:sldId id="312" r:id="rId33"/>
    <p:sldId id="313" r:id="rId34"/>
    <p:sldId id="314" r:id="rId35"/>
    <p:sldId id="315" r:id="rId36"/>
    <p:sldId id="318" r:id="rId37"/>
    <p:sldId id="330" r:id="rId38"/>
    <p:sldId id="316" r:id="rId39"/>
    <p:sldId id="319" r:id="rId40"/>
    <p:sldId id="331" r:id="rId41"/>
    <p:sldId id="332" r:id="rId42"/>
    <p:sldId id="333" r:id="rId43"/>
  </p:sldIdLst>
  <p:sldSz cx="9144000" cy="5143500" type="screen16x9"/>
  <p:notesSz cx="6858000" cy="9144000"/>
  <p:embeddedFontLst>
    <p:embeddedFont>
      <p:font typeface="Aptos Light" panose="020B0004020202020204" pitchFamily="34" charset="0"/>
      <p:regular r:id="rId45"/>
      <p:italic r:id="rId46"/>
    </p:embeddedFont>
    <p:embeddedFont>
      <p:font typeface="Aptos SemiBold" panose="020B0004020202020204" pitchFamily="34" charset="0"/>
      <p:bold r:id="rId47"/>
      <p:boldItalic r:id="rId48"/>
    </p:embeddedFont>
    <p:embeddedFont>
      <p:font typeface="Cambria Math" panose="02040503050406030204" pitchFamily="18" charset="0"/>
      <p:regular r:id="rId49"/>
    </p:embeddedFont>
    <p:embeddedFont>
      <p:font typeface="Franklin Gothic Book" panose="020B0503020102020204" pitchFamily="34" charset="0"/>
      <p:regular r:id="rId50"/>
      <p:italic r:id="rId51"/>
    </p:embeddedFont>
  </p:embeddedFontLst>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and agenda" id="{D7908DF1-6A39-4AF6-99D5-F7F57507C4C3}">
          <p14:sldIdLst>
            <p14:sldId id="296"/>
            <p14:sldId id="297"/>
          </p14:sldIdLst>
        </p14:section>
        <p14:section name="Project overview" id="{10BC4962-C7B5-4116-903A-DA99F43658A8}">
          <p14:sldIdLst>
            <p14:sldId id="321"/>
            <p14:sldId id="298"/>
            <p14:sldId id="299"/>
            <p14:sldId id="334"/>
            <p14:sldId id="301"/>
          </p14:sldIdLst>
        </p14:section>
        <p14:section name="Dataset" id="{4C47147E-B84E-4422-A009-A36C6B277D18}">
          <p14:sldIdLst>
            <p14:sldId id="324"/>
            <p14:sldId id="320"/>
            <p14:sldId id="325"/>
          </p14:sldIdLst>
        </p14:section>
        <p14:section name="Supply chain modeling" id="{ACE01275-D6A8-4AFA-B4DE-AA9E63D92BFE}">
          <p14:sldIdLst>
            <p14:sldId id="327"/>
            <p14:sldId id="307"/>
            <p14:sldId id="339"/>
            <p14:sldId id="342"/>
            <p14:sldId id="343"/>
            <p14:sldId id="309"/>
          </p14:sldIdLst>
        </p14:section>
        <p14:section name="Historical indicators" id="{AFA59C74-C90A-4CA1-9B4D-87E46E3780FD}">
          <p14:sldIdLst>
            <p14:sldId id="328"/>
            <p14:sldId id="310"/>
            <p14:sldId id="317"/>
          </p14:sldIdLst>
        </p14:section>
        <p14:section name="Realtime indicators" id="{76E247DA-49D6-4E34-88E0-3B7C70ED9B56}">
          <p14:sldIdLst>
            <p14:sldId id="329"/>
            <p14:sldId id="348"/>
            <p14:sldId id="344"/>
            <p14:sldId id="345"/>
            <p14:sldId id="346"/>
            <p14:sldId id="347"/>
            <p14:sldId id="311"/>
            <p14:sldId id="312"/>
            <p14:sldId id="313"/>
            <p14:sldId id="314"/>
            <p14:sldId id="315"/>
            <p14:sldId id="318"/>
          </p14:sldIdLst>
        </p14:section>
        <p14:section name="Prototype and results" id="{23DDE0B9-FDFF-43DD-90E9-C1995CCD43ED}">
          <p14:sldIdLst>
            <p14:sldId id="330"/>
            <p14:sldId id="316"/>
            <p14:sldId id="319"/>
          </p14:sldIdLst>
        </p14:section>
        <p14:section name="Conclusion" id="{01947DE0-C6AA-43E7-8247-8D112C68A2A6}">
          <p14:sldIdLst>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E4B"/>
    <a:srgbClr val="477C5A"/>
    <a:srgbClr val="9FBCB4"/>
    <a:srgbClr val="4F8161"/>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B48042-AE31-4177-9097-B33D8566F184}">
  <a:tblStyle styleId="{63B48042-AE31-4177-9097-B33D8566F1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9401DF-CD6C-4E42-9A2F-2D9D5E302E8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5.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7.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Constant (\u03B1=0.5)</c:v>
          </c:tx>
          <c:spPr>
            <a:ln w="28575" cap="rnd">
              <a:solidFill>
                <a:schemeClr val="accent1"/>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Sheet1!$B$2:$B$12</c:f>
              <c:numCache>
                <c:formatCode>General</c:formatCode>
                <c:ptCount val="11"/>
                <c:pt idx="0">
                  <c:v>0.5</c:v>
                </c:pt>
                <c:pt idx="1">
                  <c:v>0.5</c:v>
                </c:pt>
                <c:pt idx="2">
                  <c:v>0.5</c:v>
                </c:pt>
                <c:pt idx="3">
                  <c:v>0.5</c:v>
                </c:pt>
                <c:pt idx="4">
                  <c:v>0.5</c:v>
                </c:pt>
                <c:pt idx="5">
                  <c:v>0.5</c:v>
                </c:pt>
                <c:pt idx="6">
                  <c:v>0.5</c:v>
                </c:pt>
                <c:pt idx="7">
                  <c:v>0.5</c:v>
                </c:pt>
                <c:pt idx="8">
                  <c:v>0.5</c:v>
                </c:pt>
                <c:pt idx="9">
                  <c:v>0.5</c:v>
                </c:pt>
                <c:pt idx="10">
                  <c:v>0.5</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1"/>
          <c:order val="1"/>
          <c:tx>
            <c:v>Linear (1-\u03C4)</c:v>
          </c:tx>
          <c:spPr>
            <a:ln w="28575" cap="rnd">
              <a:solidFill>
                <a:schemeClr val="accent2"/>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Sheet1!$C$2:$C$12</c:f>
              <c:numCache>
                <c:formatCode>General</c:formatCode>
                <c:ptCount val="11"/>
                <c:pt idx="0">
                  <c:v>1</c:v>
                </c:pt>
                <c:pt idx="1">
                  <c:v>0.9</c:v>
                </c:pt>
                <c:pt idx="2">
                  <c:v>0.8</c:v>
                </c:pt>
                <c:pt idx="3">
                  <c:v>0.7</c:v>
                </c:pt>
                <c:pt idx="4">
                  <c:v>0.6</c:v>
                </c:pt>
                <c:pt idx="5">
                  <c:v>0.5</c:v>
                </c:pt>
                <c:pt idx="6">
                  <c:v>0.4</c:v>
                </c:pt>
                <c:pt idx="7">
                  <c:v>0.3</c:v>
                </c:pt>
                <c:pt idx="8">
                  <c:v>0.2</c:v>
                </c:pt>
                <c:pt idx="9">
                  <c:v>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2"/>
          <c:order val="2"/>
          <c:tx>
            <c:v>Polynomial (\u03B1 with \u27CCTT\u27E9=0.1)</c:v>
          </c:tx>
          <c:spPr>
            <a:ln w="28575" cap="rnd">
              <a:solidFill>
                <a:schemeClr val="accent3"/>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Sheet1!$D$2:$D$12</c:f>
              <c:numCache>
                <c:formatCode>General</c:formatCode>
                <c:ptCount val="11"/>
                <c:pt idx="0">
                  <c:v>1</c:v>
                </c:pt>
                <c:pt idx="1">
                  <c:v>0.91300000000000003</c:v>
                </c:pt>
                <c:pt idx="2">
                  <c:v>0.83199999999999996</c:v>
                </c:pt>
                <c:pt idx="3">
                  <c:v>0.75900000000000001</c:v>
                </c:pt>
                <c:pt idx="4">
                  <c:v>0.69099999999999995</c:v>
                </c:pt>
                <c:pt idx="5">
                  <c:v>0.63100000000000001</c:v>
                </c:pt>
                <c:pt idx="6">
                  <c:v>0.56899999999999995</c:v>
                </c:pt>
                <c:pt idx="7">
                  <c:v>0.5</c:v>
                </c:pt>
                <c:pt idx="8">
                  <c:v>0.41499999999999998</c:v>
                </c:pt>
                <c:pt idx="9">
                  <c:v>0.28799999999999998</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3"/>
          <c:order val="3"/>
          <c:tx>
            <c:v>Polynomial (\u03B1 with \u27CCTT\u27E9=0.5)</c:v>
          </c:tx>
          <c:spPr>
            <a:ln w="28575" cap="rnd">
              <a:solidFill>
                <a:schemeClr val="accent4"/>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Sheet1!$E$2:$E$12</c:f>
              <c:numCache>
                <c:formatCode>General</c:formatCode>
                <c:ptCount val="11"/>
                <c:pt idx="0">
                  <c:v>1</c:v>
                </c:pt>
                <c:pt idx="1">
                  <c:v>0.93300000000000005</c:v>
                </c:pt>
                <c:pt idx="2">
                  <c:v>0.75</c:v>
                </c:pt>
                <c:pt idx="3">
                  <c:v>0.57899999999999996</c:v>
                </c:pt>
                <c:pt idx="4">
                  <c:v>0.41399999999999998</c:v>
                </c:pt>
                <c:pt idx="5">
                  <c:v>0.25</c:v>
                </c:pt>
                <c:pt idx="6">
                  <c:v>9.2999999999999999E-2</c:v>
                </c:pt>
                <c:pt idx="7">
                  <c:v>1.9E-2</c:v>
                </c:pt>
                <c:pt idx="8">
                  <c:v>0</c:v>
                </c:pt>
                <c:pt idx="9">
                  <c:v>0</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4"/>
          <c:order val="4"/>
          <c:tx>
            <c:v>Polynomial (\u03B1 with \u27CCTT\u27E9=0.9)</c:v>
          </c:tx>
          <c:spPr>
            <a:ln w="28575" cap="rnd">
              <a:solidFill>
                <a:schemeClr val="accent5"/>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Sheet1!$F$2:$F$12</c:f>
              <c:numCache>
                <c:formatCode>General</c:formatCode>
                <c:ptCount val="11"/>
                <c:pt idx="0">
                  <c:v>1</c:v>
                </c:pt>
                <c:pt idx="1">
                  <c:v>0.997</c:v>
                </c:pt>
                <c:pt idx="2">
                  <c:v>0.99099999999999999</c:v>
                </c:pt>
                <c:pt idx="3">
                  <c:v>0.96899999999999997</c:v>
                </c:pt>
                <c:pt idx="4">
                  <c:v>0.93</c:v>
                </c:pt>
                <c:pt idx="5">
                  <c:v>0.86699999999999999</c:v>
                </c:pt>
                <c:pt idx="6">
                  <c:v>0.77400000000000002</c:v>
                </c:pt>
                <c:pt idx="7">
                  <c:v>0.64100000000000001</c:v>
                </c:pt>
                <c:pt idx="8">
                  <c:v>0.441</c:v>
                </c:pt>
                <c:pt idx="9">
                  <c:v>0.112</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ser>
          <c:idx val="5"/>
          <c:order val="5"/>
          <c:tx>
            <c:v>Polynomial Optimized (\u03B1 with \u27CCTT\u27E9=0.18)</c:v>
          </c:tx>
          <c:spPr>
            <a:ln w="28575" cap="rnd">
              <a:solidFill>
                <a:schemeClr val="accent6"/>
              </a:solidFill>
              <a:round/>
            </a:ln>
            <a:effectLst/>
          </c:spPr>
          <c:marker>
            <c:symbol val="none"/>
          </c:marker>
          <c:cat>
            <c:strRef>
              <c:f>Sheet1!$A$2:$A$12</c:f>
              <c:strCache>
                <c:ptCount val="11"/>
                <c:pt idx="0">
                  <c:v>0</c:v>
                </c:pt>
                <c:pt idx="1">
                  <c:v>0.1</c:v>
                </c:pt>
                <c:pt idx="2">
                  <c:v>0.2</c:v>
                </c:pt>
                <c:pt idx="3">
                  <c:v>0.3</c:v>
                </c:pt>
                <c:pt idx="4">
                  <c:v>0.4</c:v>
                </c:pt>
                <c:pt idx="5">
                  <c:v>0.5</c:v>
                </c:pt>
                <c:pt idx="6">
                  <c:v>0.6</c:v>
                </c:pt>
                <c:pt idx="7">
                  <c:v>0.7</c:v>
                </c:pt>
                <c:pt idx="8">
                  <c:v>0.8</c:v>
                </c:pt>
                <c:pt idx="9">
                  <c:v>0.9</c:v>
                </c:pt>
                <c:pt idx="10">
                  <c:v>1</c:v>
                </c:pt>
              </c:strCache>
            </c:strRef>
          </c:cat>
          <c:val>
            <c:numRef>
              <c:f>Sheet1!$G$2:$G$12</c:f>
              <c:numCache>
                <c:formatCode>General</c:formatCode>
                <c:ptCount val="11"/>
                <c:pt idx="0">
                  <c:v>1</c:v>
                </c:pt>
                <c:pt idx="1">
                  <c:v>0.86299999999999999</c:v>
                </c:pt>
                <c:pt idx="2">
                  <c:v>0.745</c:v>
                </c:pt>
                <c:pt idx="3">
                  <c:v>0.64500000000000002</c:v>
                </c:pt>
                <c:pt idx="4">
                  <c:v>0.56000000000000005</c:v>
                </c:pt>
                <c:pt idx="5">
                  <c:v>0.48499999999999999</c:v>
                </c:pt>
                <c:pt idx="6">
                  <c:v>0.42399999999999999</c:v>
                </c:pt>
                <c:pt idx="7">
                  <c:v>0.36799999999999999</c:v>
                </c:pt>
                <c:pt idx="8">
                  <c:v>0.315</c:v>
                </c:pt>
                <c:pt idx="9">
                  <c:v>0.26300000000000001</c:v>
                </c:pt>
                <c:pt idx="10">
                  <c:v>0</c:v>
                </c:pt>
              </c:numCache>
            </c:numRef>
          </c:val>
          <c:smooth val="0"/>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0-6E47-DC49-8924-0264C939B55F}"/>
            </c:ext>
          </c:extLst>
        </c:ser>
        <c:dLbls>
          <c:showLegendKey val="0"/>
          <c:showVal val="0"/>
          <c:showCatName val="0"/>
          <c:showSerName val="0"/>
          <c:showPercent val="0"/>
          <c:showBubbleSize val="0"/>
        </c:dLbls>
        <c:smooth val="0"/>
        <c:axId val="997681952"/>
        <c:axId val="998023600"/>
      </c:lineChart>
      <c:catAx>
        <c:axId val="9976819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8023600"/>
        <c:crosses val="autoZero"/>
        <c:auto val="1"/>
        <c:lblAlgn val="ctr"/>
        <c:lblOffset val="100"/>
        <c:noMultiLvlLbl val="0"/>
      </c:catAx>
      <c:valAx>
        <c:axId val="9980236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997681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046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1243-3352-CAF2-335C-708A4B817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60F10-E789-6A8C-A784-59944190139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5705AC-61BF-0D9E-D541-06A126EF61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590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E62E4B-BF97-70EF-9772-0A95A8D0C99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A9E62E4B-BF97-70EF-9772-0A95A8D0C99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Subtitle 2"/>
          <p:cNvSpPr>
            <a:spLocks noGrp="1"/>
          </p:cNvSpPr>
          <p:nvPr>
            <p:ph type="subTitle" idx="1"/>
          </p:nvPr>
        </p:nvSpPr>
        <p:spPr>
          <a:xfrm>
            <a:off x="1232916" y="3694070"/>
            <a:ext cx="5987034" cy="445497"/>
          </a:xfrm>
        </p:spPr>
        <p:txBody>
          <a:bodyP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Title 1"/>
          <p:cNvSpPr>
            <a:spLocks noGrp="1"/>
          </p:cNvSpPr>
          <p:nvPr>
            <p:ph type="ctrTitle"/>
          </p:nvPr>
        </p:nvSpPr>
        <p:spPr>
          <a:xfrm>
            <a:off x="1232916" y="1897560"/>
            <a:ext cx="5987034" cy="1693640"/>
          </a:xfrm>
          <a:prstGeom prst="rect">
            <a:avLst/>
          </a:prstGeom>
        </p:spPr>
        <p:txBody>
          <a:bodyPr vert="horz" anchor="b">
            <a:normAutofit/>
          </a:bodyPr>
          <a:lstStyle>
            <a:lvl1pPr algn="l">
              <a:defRPr sz="2850">
                <a:solidFill>
                  <a:schemeClr val="tx1"/>
                </a:solidFill>
              </a:defRPr>
            </a:lvl1pPr>
          </a:lstStyle>
          <a:p>
            <a:r>
              <a:rPr lang="en-US"/>
              <a:t>Click to edit Master title style</a:t>
            </a:r>
          </a:p>
        </p:txBody>
      </p:sp>
      <p:sp>
        <p:nvSpPr>
          <p:cNvPr id="20" name="Rectangle 19">
            <a:extLst>
              <a:ext uri="{FF2B5EF4-FFF2-40B4-BE49-F238E27FC236}">
                <a16:creationId xmlns:a16="http://schemas.microsoft.com/office/drawing/2014/main" id="{EED0CD4A-C167-C03D-FE7E-7A04D7F2341D}"/>
              </a:ext>
            </a:extLst>
          </p:cNvPr>
          <p:cNvSpPr/>
          <p:nvPr userDrawn="1"/>
        </p:nvSpPr>
        <p:spPr>
          <a:xfrm>
            <a:off x="3029578" y="1612923"/>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5DB9F141-A770-D09D-FF25-51A4C30E1F6A}"/>
              </a:ext>
            </a:extLst>
          </p:cNvPr>
          <p:cNvSpPr/>
          <p:nvPr userDrawn="1"/>
        </p:nvSpPr>
        <p:spPr>
          <a:xfrm>
            <a:off x="708089" y="2308247"/>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61BC2A2C-68D6-9928-E8F6-51C6FBE496C9}"/>
              </a:ext>
            </a:extLst>
          </p:cNvPr>
          <p:cNvSpPr/>
          <p:nvPr userDrawn="1"/>
        </p:nvSpPr>
        <p:spPr>
          <a:xfrm>
            <a:off x="5778179" y="4178618"/>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56774545-8CA4-0234-9C28-6D5FE7FA9DA7}"/>
              </a:ext>
            </a:extLst>
          </p:cNvPr>
          <p:cNvSpPr/>
          <p:nvPr userDrawn="1"/>
        </p:nvSpPr>
        <p:spPr>
          <a:xfrm>
            <a:off x="8859554" y="3497126"/>
            <a:ext cx="205740" cy="205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20">
            <a:extLst>
              <a:ext uri="{FF2B5EF4-FFF2-40B4-BE49-F238E27FC236}">
                <a16:creationId xmlns:a16="http://schemas.microsoft.com/office/drawing/2014/main" id="{8F4631FC-738A-EA52-E171-FCA96CD1AF4E}"/>
              </a:ext>
            </a:extLst>
          </p:cNvPr>
          <p:cNvSpPr>
            <a:spLocks noGrp="1"/>
          </p:cNvSpPr>
          <p:nvPr>
            <p:ph type="sldNum" sz="quarter" idx="17"/>
          </p:nvPr>
        </p:nvSpPr>
        <p:spPr>
          <a:xfrm>
            <a:off x="6741414" y="4899946"/>
            <a:ext cx="2057400" cy="194142"/>
          </a:xfrm>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594360"/>
          </a:xfrm>
        </p:spPr>
        <p:txBody>
          <a:bodyPr/>
          <a:lstStyle/>
          <a:p>
            <a:r>
              <a:rPr lang="en-US"/>
              <a:t>Click to edit Master title style</a:t>
            </a:r>
          </a:p>
        </p:txBody>
      </p:sp>
      <p:sp>
        <p:nvSpPr>
          <p:cNvPr id="3" name="Content Placeholder 2"/>
          <p:cNvSpPr>
            <a:spLocks noGrp="1"/>
          </p:cNvSpPr>
          <p:nvPr>
            <p:ph sz="half" idx="1"/>
          </p:nvPr>
        </p:nvSpPr>
        <p:spPr>
          <a:xfrm>
            <a:off x="457200"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39746"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 test</a:t>
            </a:r>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57200"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2539746"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2" name="Content Placeholder 2">
            <a:extLst>
              <a:ext uri="{FF2B5EF4-FFF2-40B4-BE49-F238E27FC236}">
                <a16:creationId xmlns:a16="http://schemas.microsoft.com/office/drawing/2014/main" id="{F690ACF7-A408-80E0-A25E-8A9F74C3F2B6}"/>
              </a:ext>
            </a:extLst>
          </p:cNvPr>
          <p:cNvSpPr>
            <a:spLocks noGrp="1"/>
          </p:cNvSpPr>
          <p:nvPr>
            <p:ph sz="half" idx="16"/>
          </p:nvPr>
        </p:nvSpPr>
        <p:spPr>
          <a:xfrm>
            <a:off x="4622292" y="1876096"/>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DEA59C2-DB92-D43E-C415-F2F3982923E1}"/>
              </a:ext>
            </a:extLst>
          </p:cNvPr>
          <p:cNvSpPr>
            <a:spLocks noGrp="1"/>
          </p:cNvSpPr>
          <p:nvPr>
            <p:ph sz="half" idx="17"/>
          </p:nvPr>
        </p:nvSpPr>
        <p:spPr>
          <a:xfrm>
            <a:off x="6704838" y="1877674"/>
            <a:ext cx="1981962" cy="2817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CB1781E3-ED60-E5E7-C672-6460D334A22A}"/>
              </a:ext>
            </a:extLst>
          </p:cNvPr>
          <p:cNvSpPr>
            <a:spLocks noGrp="1"/>
          </p:cNvSpPr>
          <p:nvPr>
            <p:ph type="body" idx="18"/>
          </p:nvPr>
        </p:nvSpPr>
        <p:spPr>
          <a:xfrm>
            <a:off x="4622292"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5" name="Text Placeholder 2">
            <a:extLst>
              <a:ext uri="{FF2B5EF4-FFF2-40B4-BE49-F238E27FC236}">
                <a16:creationId xmlns:a16="http://schemas.microsoft.com/office/drawing/2014/main" id="{2B5BF9F1-DF69-2318-71B1-9FBF8A1100A0}"/>
              </a:ext>
            </a:extLst>
          </p:cNvPr>
          <p:cNvSpPr>
            <a:spLocks noGrp="1"/>
          </p:cNvSpPr>
          <p:nvPr>
            <p:ph type="body" idx="19"/>
          </p:nvPr>
        </p:nvSpPr>
        <p:spPr>
          <a:xfrm>
            <a:off x="6704838" y="1059181"/>
            <a:ext cx="1981962" cy="710237"/>
          </a:xfrm>
        </p:spPr>
        <p:txBody>
          <a:bodyPr anchor="b">
            <a:noAutofit/>
          </a:bodyPr>
          <a:lstStyle>
            <a:lvl1pPr marL="0" indent="0">
              <a:lnSpc>
                <a:spcPct val="100000"/>
              </a:lnSpc>
              <a:buNone/>
              <a:defRPr sz="1650" b="1">
                <a:latin typeface="+mj-lt"/>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Tree>
    <p:extLst>
      <p:ext uri="{BB962C8B-B14F-4D97-AF65-F5344CB8AC3E}">
        <p14:creationId xmlns:p14="http://schemas.microsoft.com/office/powerpoint/2010/main" val="3440555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4D7CEC-F1C0-EC3F-ED76-363EB152801C}"/>
              </a:ext>
            </a:extLst>
          </p:cNvPr>
          <p:cNvGraphicFramePr>
            <a:graphicFrameLocks noChangeAspect="1"/>
          </p:cNvGraphicFramePr>
          <p:nvPr userDrawn="1">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F4D7CEC-F1C0-EC3F-ED76-363EB152801C}"/>
                          </a:ext>
                        </a:extLst>
                      </p:cNvPr>
                      <p:cNvPicPr/>
                      <p:nvPr/>
                    </p:nvPicPr>
                    <p:blipFill>
                      <a:blip r:embed="rId4"/>
                      <a:stretch>
                        <a:fillRect/>
                      </a:stretch>
                    </p:blipFill>
                    <p:spPr>
                      <a:xfrm>
                        <a:off x="1192" y="1191"/>
                        <a:ext cx="920" cy="1191"/>
                      </a:xfrm>
                      <a:prstGeom prst="rect">
                        <a:avLst/>
                      </a:prstGeom>
                    </p:spPr>
                  </p:pic>
                </p:oleObj>
              </mc:Fallback>
            </mc:AlternateContent>
          </a:graphicData>
        </a:graphic>
      </p:graphicFrame>
      <p:sp>
        <p:nvSpPr>
          <p:cNvPr id="3" name="Content Placeholder 2"/>
          <p:cNvSpPr>
            <a:spLocks noGrp="1"/>
          </p:cNvSpPr>
          <p:nvPr>
            <p:ph idx="1"/>
          </p:nvPr>
        </p:nvSpPr>
        <p:spPr>
          <a:xfrm>
            <a:off x="342900" y="1380173"/>
            <a:ext cx="8455914" cy="3252549"/>
          </a:xfrm>
        </p:spPr>
        <p:txBody>
          <a:bodyPr>
            <a:normAutofit/>
          </a:bodyPr>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1">
            <a:extLst>
              <a:ext uri="{FF2B5EF4-FFF2-40B4-BE49-F238E27FC236}">
                <a16:creationId xmlns:a16="http://schemas.microsoft.com/office/drawing/2014/main" id="{4A7CC33A-95C4-503A-96EC-57278D0ADC37}"/>
              </a:ext>
            </a:extLst>
          </p:cNvPr>
          <p:cNvSpPr>
            <a:spLocks noGrp="1"/>
          </p:cNvSpPr>
          <p:nvPr>
            <p:ph type="title"/>
          </p:nvPr>
        </p:nvSpPr>
        <p:spPr>
          <a:xfrm>
            <a:off x="342900" y="411480"/>
            <a:ext cx="8455914" cy="370332"/>
          </a:xfrm>
          <a:prstGeom prst="rect">
            <a:avLst/>
          </a:prstGeom>
        </p:spPr>
        <p:txBody>
          <a:bodyPr vert="horz"/>
          <a:lstStyle/>
          <a:p>
            <a:r>
              <a:rPr lang="en-US"/>
              <a:t>Click to edit Master title style</a:t>
            </a:r>
          </a:p>
        </p:txBody>
      </p:sp>
      <p:sp>
        <p:nvSpPr>
          <p:cNvPr id="17" name="Text Placeholder 13">
            <a:extLst>
              <a:ext uri="{FF2B5EF4-FFF2-40B4-BE49-F238E27FC236}">
                <a16:creationId xmlns:a16="http://schemas.microsoft.com/office/drawing/2014/main" id="{451CB42C-524F-DEFC-AF2C-D6EFAB7F3BFA}"/>
              </a:ext>
            </a:extLst>
          </p:cNvPr>
          <p:cNvSpPr>
            <a:spLocks noGrp="1"/>
          </p:cNvSpPr>
          <p:nvPr>
            <p:ph type="body" sz="quarter" idx="14"/>
          </p:nvPr>
        </p:nvSpPr>
        <p:spPr>
          <a:xfrm>
            <a:off x="342900" y="255536"/>
            <a:ext cx="8455819" cy="152400"/>
          </a:xfrm>
        </p:spPr>
        <p:txBody>
          <a:bodyPr vert="horz" lIns="0" tIns="0" rIns="91440" bIns="0" rtlCol="0" anchor="ctr">
            <a:normAutofit/>
          </a:bodyPr>
          <a:lstStyle>
            <a:lvl1pPr>
              <a:defRPr lang="en-US" sz="825" cap="all">
                <a:solidFill>
                  <a:schemeClr val="accent1"/>
                </a:solidFill>
                <a:latin typeface="Aptos" panose="020B0004020202020204" pitchFamily="34" charset="0"/>
              </a:defRPr>
            </a:lvl1pPr>
          </a:lstStyle>
          <a:p>
            <a:pPr marL="0" lvl="0" indent="0">
              <a:buNone/>
            </a:pPr>
            <a:r>
              <a:rPr lang="en-US" dirty="0"/>
              <a:t>Click to edit Master text styles</a:t>
            </a:r>
          </a:p>
        </p:txBody>
      </p:sp>
      <p:sp>
        <p:nvSpPr>
          <p:cNvPr id="19" name="Text Placeholder 18">
            <a:extLst>
              <a:ext uri="{FF2B5EF4-FFF2-40B4-BE49-F238E27FC236}">
                <a16:creationId xmlns:a16="http://schemas.microsoft.com/office/drawing/2014/main" id="{E04637A1-BBA6-9046-A634-F8ADD8056BC0}"/>
              </a:ext>
            </a:extLst>
          </p:cNvPr>
          <p:cNvSpPr>
            <a:spLocks noGrp="1"/>
          </p:cNvSpPr>
          <p:nvPr>
            <p:ph type="body" sz="quarter" idx="15"/>
          </p:nvPr>
        </p:nvSpPr>
        <p:spPr>
          <a:xfrm>
            <a:off x="342900" y="782241"/>
            <a:ext cx="8455819" cy="463153"/>
          </a:xfrm>
        </p:spPr>
        <p:txBody>
          <a:bodyPr lIns="45720" tIns="91440" rIns="45720"/>
          <a:lstStyle>
            <a:lvl1pPr marL="0" indent="0">
              <a:buNone/>
              <a:defRPr/>
            </a:lvl1pPr>
            <a:lvl2pPr marL="342900" indent="0">
              <a:buNone/>
              <a:defRPr/>
            </a:lvl2pPr>
          </a:lstStyle>
          <a:p>
            <a:pPr lvl="0"/>
            <a:r>
              <a:rPr lang="en-US"/>
              <a:t>Click to edit Master text styles</a:t>
            </a:r>
          </a:p>
        </p:txBody>
      </p:sp>
      <p:sp>
        <p:nvSpPr>
          <p:cNvPr id="21" name="Slide Number Placeholder 20">
            <a:extLst>
              <a:ext uri="{FF2B5EF4-FFF2-40B4-BE49-F238E27FC236}">
                <a16:creationId xmlns:a16="http://schemas.microsoft.com/office/drawing/2014/main" id="{603D18F9-3BC3-1841-2E1B-1E3C053CC375}"/>
              </a:ext>
            </a:extLst>
          </p:cNvPr>
          <p:cNvSpPr>
            <a:spLocks noGrp="1"/>
          </p:cNvSpPr>
          <p:nvPr>
            <p:ph type="sldNum" sz="quarter" idx="17"/>
          </p:nvPr>
        </p:nvSpPr>
        <p:spPr/>
        <p:txBody>
          <a:bodyPr/>
          <a:lstStyle/>
          <a:p>
            <a:fld id="{0122C274-3D99-4A24-ADE9-DD3F36DBA14D}" type="slidenum">
              <a:rPr lang="en-US" smtClean="0"/>
              <a:t>‹#›</a:t>
            </a:fld>
            <a:endParaRPr lang="en-US"/>
          </a:p>
        </p:txBody>
      </p:sp>
    </p:spTree>
    <p:extLst>
      <p:ext uri="{BB962C8B-B14F-4D97-AF65-F5344CB8AC3E}">
        <p14:creationId xmlns:p14="http://schemas.microsoft.com/office/powerpoint/2010/main" val="3104990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tags" Target="../tags/tag12.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6"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5"/>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17">
            <a:extLst>
              <a:ext uri="{FF2B5EF4-FFF2-40B4-BE49-F238E27FC236}">
                <a16:creationId xmlns:a16="http://schemas.microsoft.com/office/drawing/2014/main" id="{9D5DCAE4-308E-0CE1-5983-C3126AD7DA33}"/>
              </a:ext>
            </a:extLst>
          </p:cNvPr>
          <p:cNvSpPr txBox="1">
            <a:spLocks/>
          </p:cNvSpPr>
          <p:nvPr userDrawn="1"/>
        </p:nvSpPr>
        <p:spPr>
          <a:xfrm>
            <a:off x="3027557" y="4899945"/>
            <a:ext cx="3086100"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50" dirty="0">
                <a:solidFill>
                  <a:schemeClr val="tx2">
                    <a:alpha val="50000"/>
                  </a:schemeClr>
                </a:solidFill>
              </a:rPr>
              <a:t>CONFIDENTIAL | DRAFT</a:t>
            </a:r>
          </a:p>
        </p:txBody>
      </p:sp>
      <p:graphicFrame>
        <p:nvGraphicFramePr>
          <p:cNvPr id="8" name="think-cell data - do not delete" hidden="1">
            <a:extLst>
              <a:ext uri="{FF2B5EF4-FFF2-40B4-BE49-F238E27FC236}">
                <a16:creationId xmlns:a16="http://schemas.microsoft.com/office/drawing/2014/main" id="{3F3B2520-722D-E664-5E92-1E0293A499CE}"/>
              </a:ext>
            </a:extLst>
          </p:cNvPr>
          <p:cNvGraphicFramePr>
            <a:graphicFrameLocks noChangeAspect="1"/>
          </p:cNvGraphicFramePr>
          <p:nvPr userDrawn="1">
            <p:custDataLst>
              <p:tags r:id="rId5"/>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8" name="think-cell data - do not delete" hidden="1">
                        <a:extLst>
                          <a:ext uri="{FF2B5EF4-FFF2-40B4-BE49-F238E27FC236}">
                            <a16:creationId xmlns:a16="http://schemas.microsoft.com/office/drawing/2014/main" id="{3F3B2520-722D-E664-5E92-1E0293A499CE}"/>
                          </a:ext>
                        </a:extLst>
                      </p:cNvPr>
                      <p:cNvPicPr/>
                      <p:nvPr/>
                    </p:nvPicPr>
                    <p:blipFill>
                      <a:blip r:embed="rId7"/>
                      <a:stretch>
                        <a:fillRect/>
                      </a:stretch>
                    </p:blipFill>
                    <p:spPr>
                      <a:xfrm>
                        <a:off x="1192" y="1191"/>
                        <a:ext cx="920" cy="1191"/>
                      </a:xfrm>
                      <a:prstGeom prst="rect">
                        <a:avLst/>
                      </a:prstGeom>
                    </p:spPr>
                  </p:pic>
                </p:oleObj>
              </mc:Fallback>
            </mc:AlternateContent>
          </a:graphicData>
        </a:graphic>
      </p:graphicFrame>
      <p:sp>
        <p:nvSpPr>
          <p:cNvPr id="2" name="Title Placeholder 1"/>
          <p:cNvSpPr>
            <a:spLocks noGrp="1"/>
          </p:cNvSpPr>
          <p:nvPr>
            <p:ph type="title"/>
          </p:nvPr>
        </p:nvSpPr>
        <p:spPr>
          <a:xfrm>
            <a:off x="342900" y="411480"/>
            <a:ext cx="8455914" cy="370332"/>
          </a:xfrm>
          <a:prstGeom prst="rect">
            <a:avLst/>
          </a:prstGeom>
        </p:spPr>
        <p:txBody>
          <a:bodyPr vert="horz" lIns="0" tIns="45720" rIns="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457325"/>
            <a:ext cx="8455914" cy="31753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a:extLst>
              <a:ext uri="{FF2B5EF4-FFF2-40B4-BE49-F238E27FC236}">
                <a16:creationId xmlns:a16="http://schemas.microsoft.com/office/drawing/2014/main" id="{D54F4112-2266-CB99-BE28-A630BFC479D8}"/>
              </a:ext>
            </a:extLst>
          </p:cNvPr>
          <p:cNvSpPr>
            <a:spLocks noGrp="1"/>
          </p:cNvSpPr>
          <p:nvPr>
            <p:ph type="sldNum" sz="quarter" idx="4"/>
          </p:nvPr>
        </p:nvSpPr>
        <p:spPr>
          <a:xfrm>
            <a:off x="6741414" y="4899946"/>
            <a:ext cx="2057400" cy="194142"/>
          </a:xfrm>
          <a:prstGeom prst="rect">
            <a:avLst/>
          </a:prstGeom>
          <a:ln>
            <a:noFill/>
          </a:ln>
        </p:spPr>
        <p:txBody>
          <a:bodyPr vert="horz" lIns="45720" tIns="45720" rIns="45720" bIns="45720" rtlCol="0" anchor="ctr"/>
          <a:lstStyle>
            <a:lvl1pPr algn="r">
              <a:defRPr sz="750">
                <a:solidFill>
                  <a:schemeClr val="tx2">
                    <a:alpha val="50000"/>
                  </a:schemeClr>
                </a:solidFill>
              </a:defRPr>
            </a:lvl1pPr>
          </a:lstStyle>
          <a:p>
            <a:fld id="{0122C274-3D99-4A24-ADE9-DD3F36DBA14D}" type="slidenum">
              <a:rPr lang="en-US" smtClean="0"/>
              <a:pPr/>
              <a:t>‹#›</a:t>
            </a:fld>
            <a:endParaRPr lang="en-US"/>
          </a:p>
        </p:txBody>
      </p:sp>
      <p:sp>
        <p:nvSpPr>
          <p:cNvPr id="4" name="Footer Placeholder 17">
            <a:extLst>
              <a:ext uri="{FF2B5EF4-FFF2-40B4-BE49-F238E27FC236}">
                <a16:creationId xmlns:a16="http://schemas.microsoft.com/office/drawing/2014/main" id="{FDB8E3CE-7117-C359-1BE9-6114324E49D4}"/>
              </a:ext>
            </a:extLst>
          </p:cNvPr>
          <p:cNvSpPr txBox="1">
            <a:spLocks/>
          </p:cNvSpPr>
          <p:nvPr userDrawn="1"/>
        </p:nvSpPr>
        <p:spPr>
          <a:xfrm>
            <a:off x="342900" y="4899945"/>
            <a:ext cx="2719552" cy="194143"/>
          </a:xfrm>
          <a:prstGeom prst="rect">
            <a:avLst/>
          </a:prstGeom>
          <a:ln>
            <a:noFill/>
          </a:ln>
        </p:spPr>
        <p:txBody>
          <a:bodyPr vert="horz" lIns="34290" tIns="34290" rIns="34290" bIns="3429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50" dirty="0">
                <a:solidFill>
                  <a:schemeClr val="tx2">
                    <a:alpha val="50000"/>
                  </a:schemeClr>
                </a:solidFill>
              </a:rPr>
              <a:t>© Copyright 2025</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6" r:id="rId1"/>
    <p:sldLayoutId id="2147483709" r:id="rId2"/>
    <p:sldLayoutId id="2147483708" r:id="rId3"/>
  </p:sldLayoutIdLst>
  <p:hf hdr="0" dt="0"/>
  <p:txStyles>
    <p:titleStyle>
      <a:lvl1pPr algn="l" defTabSz="914400" rtl="0" eaLnBrk="1" latinLnBrk="0" hangingPunct="1">
        <a:lnSpc>
          <a:spcPct val="90000"/>
        </a:lnSpc>
        <a:spcBef>
          <a:spcPct val="0"/>
        </a:spcBef>
        <a:buNone/>
        <a:defRPr sz="2600" b="0" kern="1200" spc="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 userDrawn="1">
          <p15:clr>
            <a:srgbClr val="F26B43"/>
          </p15:clr>
        </p15:guide>
        <p15:guide id="2" pos="162" userDrawn="1">
          <p15:clr>
            <a:srgbClr val="F26B43"/>
          </p15:clr>
        </p15:guide>
        <p15:guide id="3" pos="5598" userDrawn="1">
          <p15:clr>
            <a:srgbClr val="F26B43"/>
          </p15:clr>
        </p15:guide>
        <p15:guide id="4" pos="216" userDrawn="1">
          <p15:clr>
            <a:srgbClr val="F26B43"/>
          </p15:clr>
        </p15:guide>
        <p15:guide id="5" pos="5544" userDrawn="1">
          <p15:clr>
            <a:srgbClr val="F26B43"/>
          </p15:clr>
        </p15:guide>
        <p15:guide id="6" orient="horz" pos="3078" userDrawn="1">
          <p15:clr>
            <a:srgbClr val="F26B43"/>
          </p15:clr>
        </p15:guide>
        <p15:guide id="7" orient="horz" pos="3024" userDrawn="1">
          <p15:clr>
            <a:srgbClr val="F26B43"/>
          </p15:clr>
        </p15:guide>
        <p15:guide id="8" pos="1998" userDrawn="1">
          <p15:clr>
            <a:srgbClr val="F26B43"/>
          </p15:clr>
        </p15:guide>
        <p15:guide id="9" pos="376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7.xml"/><Relationship Id="rId7" Type="http://schemas.openxmlformats.org/officeDocument/2006/relationships/oleObject" Target="../embeddings/oleObject4.bin"/><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20.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image" Target="../media/image19.png"/><Relationship Id="rId2" Type="http://schemas.openxmlformats.org/officeDocument/2006/relationships/tags" Target="../tags/tag77.xml"/><Relationship Id="rId16" Type="http://schemas.openxmlformats.org/officeDocument/2006/relationships/image" Target="../media/image1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image" Target="../media/image17.png"/><Relationship Id="rId10" Type="http://schemas.openxmlformats.org/officeDocument/2006/relationships/tags" Target="../tags/tag85.xml"/><Relationship Id="rId19" Type="http://schemas.openxmlformats.org/officeDocument/2006/relationships/image" Target="../media/image21.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22.emf"/><Relationship Id="rId18" Type="http://schemas.openxmlformats.org/officeDocument/2006/relationships/image" Target="../media/image25.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oleObject" Target="../embeddings/oleObject9.bin"/><Relationship Id="rId17" Type="http://schemas.openxmlformats.org/officeDocument/2006/relationships/image" Target="../media/image24.png"/><Relationship Id="rId2" Type="http://schemas.openxmlformats.org/officeDocument/2006/relationships/tags" Target="../tags/tag90.xml"/><Relationship Id="rId16" Type="http://schemas.openxmlformats.org/officeDocument/2006/relationships/tags" Target="../tags/tag96.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slideLayout" Target="../slideLayouts/slideLayout2.xml"/><Relationship Id="rId5" Type="http://schemas.openxmlformats.org/officeDocument/2006/relationships/tags" Target="../tags/tag93.xml"/><Relationship Id="rId15" Type="http://schemas.openxmlformats.org/officeDocument/2006/relationships/image" Target="../media/image23.png"/><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94.xml"/></Relationships>
</file>

<file path=ppt/slides/_rels/slide1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03.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26.emf"/><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oleObject" Target="../embeddings/oleObject10.bin"/><Relationship Id="rId5" Type="http://schemas.openxmlformats.org/officeDocument/2006/relationships/tags" Target="../tags/tag103.xml"/><Relationship Id="rId10" Type="http://schemas.openxmlformats.org/officeDocument/2006/relationships/slideLayout" Target="../slideLayouts/slideLayout2.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12.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26.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oleObject" Target="../embeddings/oleObject10.bin"/><Relationship Id="rId5" Type="http://schemas.openxmlformats.org/officeDocument/2006/relationships/tags" Target="../tags/tag112.xml"/><Relationship Id="rId10" Type="http://schemas.openxmlformats.org/officeDocument/2006/relationships/slideLayout" Target="../slideLayouts/slideLayout2.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1.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26.emf"/><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oleObject" Target="../embeddings/oleObject10.bin"/><Relationship Id="rId5" Type="http://schemas.openxmlformats.org/officeDocument/2006/relationships/tags" Target="../tags/tag121.xml"/><Relationship Id="rId10" Type="http://schemas.openxmlformats.org/officeDocument/2006/relationships/slideLayout" Target="../slideLayouts/slideLayout2.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7.emf"/><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oleObject" Target="../embeddings/oleObject6.bin"/><Relationship Id="rId17" Type="http://schemas.openxmlformats.org/officeDocument/2006/relationships/image" Target="../media/image31.png"/><Relationship Id="rId2" Type="http://schemas.openxmlformats.org/officeDocument/2006/relationships/tags" Target="../tags/tag127.xml"/><Relationship Id="rId16" Type="http://schemas.openxmlformats.org/officeDocument/2006/relationships/tags" Target="../tags/tag132.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2.xml"/><Relationship Id="rId5" Type="http://schemas.openxmlformats.org/officeDocument/2006/relationships/tags" Target="../tags/tag130.xml"/><Relationship Id="rId15" Type="http://schemas.openxmlformats.org/officeDocument/2006/relationships/image" Target="../media/image30.png"/><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27.emf"/><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oleObject" Target="../embeddings/oleObject11.bin"/><Relationship Id="rId17" Type="http://schemas.openxmlformats.org/officeDocument/2006/relationships/image" Target="../media/image34.png"/><Relationship Id="rId2" Type="http://schemas.openxmlformats.org/officeDocument/2006/relationships/tags" Target="../tags/tag137.xml"/><Relationship Id="rId16" Type="http://schemas.openxmlformats.org/officeDocument/2006/relationships/tags" Target="../tags/tag142.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slideLayout" Target="../slideLayouts/slideLayout2.xml"/><Relationship Id="rId5" Type="http://schemas.openxmlformats.org/officeDocument/2006/relationships/tags" Target="../tags/tag140.xml"/><Relationship Id="rId15" Type="http://schemas.openxmlformats.org/officeDocument/2006/relationships/image" Target="../media/image33.pn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39.xml"/></Relationships>
</file>

<file path=ppt/slides/_rels/slide1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35.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32.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image" Target="../media/image7.emf"/><Relationship Id="rId5" Type="http://schemas.openxmlformats.org/officeDocument/2006/relationships/tags" Target="../tags/tag150.xml"/><Relationship Id="rId10" Type="http://schemas.openxmlformats.org/officeDocument/2006/relationships/oleObject" Target="../embeddings/oleObject6.bin"/><Relationship Id="rId4" Type="http://schemas.openxmlformats.org/officeDocument/2006/relationships/tags" Target="../tags/tag149.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56.xml"/><Relationship Id="rId7"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9" Type="http://schemas.openxmlformats.org/officeDocument/2006/relationships/image" Target="../media/image27.emf"/></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3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63.xml"/><Relationship Id="rId5" Type="http://schemas.openxmlformats.org/officeDocument/2006/relationships/tags" Target="../tags/tag164.xml"/><Relationship Id="rId10" Type="http://schemas.openxmlformats.org/officeDocument/2006/relationships/image" Target="../media/image27.emf"/><Relationship Id="rId4" Type="http://schemas.openxmlformats.org/officeDocument/2006/relationships/tags" Target="../tags/tag163.xml"/><Relationship Id="rId9"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37.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0.xml"/><Relationship Id="rId5" Type="http://schemas.openxmlformats.org/officeDocument/2006/relationships/tags" Target="../tags/tag171.xml"/><Relationship Id="rId10" Type="http://schemas.openxmlformats.org/officeDocument/2006/relationships/image" Target="../media/image27.emf"/><Relationship Id="rId4" Type="http://schemas.openxmlformats.org/officeDocument/2006/relationships/tags" Target="../tags/tag170.xml"/><Relationship Id="rId9"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38.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77.xml"/><Relationship Id="rId5" Type="http://schemas.openxmlformats.org/officeDocument/2006/relationships/tags" Target="../tags/tag178.xml"/><Relationship Id="rId10" Type="http://schemas.openxmlformats.org/officeDocument/2006/relationships/image" Target="../media/image27.emf"/><Relationship Id="rId4" Type="http://schemas.openxmlformats.org/officeDocument/2006/relationships/tags" Target="../tags/tag177.xml"/><Relationship Id="rId9"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39.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84.xml"/><Relationship Id="rId5" Type="http://schemas.openxmlformats.org/officeDocument/2006/relationships/tags" Target="../tags/tag185.xml"/><Relationship Id="rId10" Type="http://schemas.openxmlformats.org/officeDocument/2006/relationships/image" Target="../media/image27.emf"/><Relationship Id="rId4" Type="http://schemas.openxmlformats.org/officeDocument/2006/relationships/tags" Target="../tags/tag184.xml"/><Relationship Id="rId9"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oleObject" Target="../embeddings/oleObject6.bin"/><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image" Target="../media/image7.emf"/></Relationships>
</file>

<file path=ppt/slides/_rels/slide27.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tags" Target="../tags/tag210.xml"/><Relationship Id="rId2" Type="http://schemas.openxmlformats.org/officeDocument/2006/relationships/tags" Target="../tags/tag200.xml"/><Relationship Id="rId16" Type="http://schemas.openxmlformats.org/officeDocument/2006/relationships/image" Target="../media/image36.emf"/><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oleObject" Target="../embeddings/oleObject12.bin"/><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image" Target="../media/image38.jpe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37.emf"/><Relationship Id="rId5" Type="http://schemas.openxmlformats.org/officeDocument/2006/relationships/tags" Target="../tags/tag216.xml"/><Relationship Id="rId10" Type="http://schemas.openxmlformats.org/officeDocument/2006/relationships/oleObject" Target="../embeddings/oleObject13.bin"/><Relationship Id="rId4" Type="http://schemas.openxmlformats.org/officeDocument/2006/relationships/tags" Target="../tags/tag215.xml"/><Relationship Id="rId9"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oleObject" Target="../embeddings/oleObject10.bin"/><Relationship Id="rId3" Type="http://schemas.openxmlformats.org/officeDocument/2006/relationships/tags" Target="../tags/tag222.xml"/><Relationship Id="rId21" Type="http://schemas.openxmlformats.org/officeDocument/2006/relationships/image" Target="../media/image41.svg"/><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slideLayout" Target="../slideLayouts/slideLayout2.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image" Target="../media/image40.png"/><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tags" Target="../tags/tag234.xml"/><Relationship Id="rId10" Type="http://schemas.openxmlformats.org/officeDocument/2006/relationships/tags" Target="../tags/tag229.xml"/><Relationship Id="rId19" Type="http://schemas.openxmlformats.org/officeDocument/2006/relationships/image" Target="../media/image26.emf"/><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slideLayout" Target="../slideLayouts/slideLayout2.xml"/><Relationship Id="rId18" Type="http://schemas.openxmlformats.org/officeDocument/2006/relationships/image" Target="../media/image41.svg"/><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image" Target="../media/image40.png"/><Relationship Id="rId2" Type="http://schemas.openxmlformats.org/officeDocument/2006/relationships/tags" Target="../tags/tag237.xml"/><Relationship Id="rId16" Type="http://schemas.openxmlformats.org/officeDocument/2006/relationships/chart" Target="../charts/chart1.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image" Target="../media/image42.emf"/><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image" Target="../media/image41.svg"/><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image" Target="../media/image40.png"/><Relationship Id="rId2" Type="http://schemas.openxmlformats.org/officeDocument/2006/relationships/tags" Target="../tags/tag249.xml"/><Relationship Id="rId16" Type="http://schemas.openxmlformats.org/officeDocument/2006/relationships/image" Target="../media/image13.emf"/><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5" Type="http://schemas.openxmlformats.org/officeDocument/2006/relationships/tags" Target="../tags/tag252.xml"/><Relationship Id="rId15" Type="http://schemas.openxmlformats.org/officeDocument/2006/relationships/oleObject" Target="../embeddings/oleObject8.bin"/><Relationship Id="rId10" Type="http://schemas.openxmlformats.org/officeDocument/2006/relationships/tags" Target="../tags/tag257.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oleObject" Target="../embeddings/oleObject7.bin"/><Relationship Id="rId3" Type="http://schemas.openxmlformats.org/officeDocument/2006/relationships/tags" Target="../tags/tag263.xml"/><Relationship Id="rId21" Type="http://schemas.openxmlformats.org/officeDocument/2006/relationships/image" Target="../media/image44.jpeg"/><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slideLayout" Target="../slideLayouts/slideLayout2.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image" Target="../media/image43.jpeg"/><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image" Target="../media/image41.svg"/><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image" Target="../media/image40.png"/><Relationship Id="rId10" Type="http://schemas.openxmlformats.org/officeDocument/2006/relationships/tags" Target="../tags/tag270.xml"/><Relationship Id="rId19" Type="http://schemas.openxmlformats.org/officeDocument/2006/relationships/image" Target="../media/image12.emf"/><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image" Target="../media/image45.jpeg"/></Relationships>
</file>

<file path=ppt/slides/_rels/slide34.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tags" Target="../tags/tag289.xml"/><Relationship Id="rId18" Type="http://schemas.openxmlformats.org/officeDocument/2006/relationships/image" Target="../media/image46.jpeg"/><Relationship Id="rId3" Type="http://schemas.openxmlformats.org/officeDocument/2006/relationships/tags" Target="../tags/tag279.xm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image" Target="../media/image42.emf"/><Relationship Id="rId2" Type="http://schemas.openxmlformats.org/officeDocument/2006/relationships/tags" Target="../tags/tag278.xml"/><Relationship Id="rId16" Type="http://schemas.openxmlformats.org/officeDocument/2006/relationships/oleObject" Target="../embeddings/oleObject14.bin"/><Relationship Id="rId20" Type="http://schemas.openxmlformats.org/officeDocument/2006/relationships/image" Target="../media/image41.svg"/><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5" Type="http://schemas.openxmlformats.org/officeDocument/2006/relationships/tags" Target="../tags/tag281.xml"/><Relationship Id="rId15" Type="http://schemas.openxmlformats.org/officeDocument/2006/relationships/slideLayout" Target="../slideLayouts/slideLayout2.xml"/><Relationship Id="rId10" Type="http://schemas.openxmlformats.org/officeDocument/2006/relationships/tags" Target="../tags/tag286.xml"/><Relationship Id="rId19" Type="http://schemas.openxmlformats.org/officeDocument/2006/relationships/image" Target="../media/image40.png"/><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image" Target="../media/image46.jpe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42.emf"/><Relationship Id="rId2" Type="http://schemas.openxmlformats.org/officeDocument/2006/relationships/tags" Target="../tags/tag292.xml"/><Relationship Id="rId16" Type="http://schemas.openxmlformats.org/officeDocument/2006/relationships/oleObject" Target="../embeddings/oleObject14.bin"/><Relationship Id="rId20" Type="http://schemas.openxmlformats.org/officeDocument/2006/relationships/image" Target="../media/image41.svg"/><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Layout" Target="../slideLayouts/slideLayout2.xml"/><Relationship Id="rId10" Type="http://schemas.openxmlformats.org/officeDocument/2006/relationships/tags" Target="../tags/tag300.xml"/><Relationship Id="rId19" Type="http://schemas.openxmlformats.org/officeDocument/2006/relationships/image" Target="../media/image40.png"/><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7.emf"/><Relationship Id="rId5" Type="http://schemas.openxmlformats.org/officeDocument/2006/relationships/tags" Target="../tags/tag27.xml"/><Relationship Id="rId10" Type="http://schemas.openxmlformats.org/officeDocument/2006/relationships/oleObject" Target="../embeddings/oleObject6.bin"/><Relationship Id="rId4" Type="http://schemas.openxmlformats.org/officeDocument/2006/relationships/tags" Target="../tags/tag26.xml"/><Relationship Id="rId9"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11.jpeg"/><Relationship Id="rId2" Type="http://schemas.openxmlformats.org/officeDocument/2006/relationships/tags" Target="../tags/tag31.xml"/><Relationship Id="rId16" Type="http://schemas.openxmlformats.org/officeDocument/2006/relationships/image" Target="../media/image10.jpe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9.jpeg"/><Relationship Id="rId10" Type="http://schemas.openxmlformats.org/officeDocument/2006/relationships/tags" Target="../tags/tag39.xml"/><Relationship Id="rId19" Type="http://schemas.openxmlformats.org/officeDocument/2006/relationships/image" Target="../media/image12.emf"/><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7.emf"/><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oleObject" Target="../embeddings/oleObject6.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notesSlide" Target="../notesSlides/notesSlide2.xml"/><Relationship Id="rId5" Type="http://schemas.openxmlformats.org/officeDocument/2006/relationships/tags" Target="../tags/tag47.xml"/><Relationship Id="rId10" Type="http://schemas.openxmlformats.org/officeDocument/2006/relationships/slideLayout" Target="../slideLayouts/slideLayout3.xml"/><Relationship Id="rId4" Type="http://schemas.openxmlformats.org/officeDocument/2006/relationships/tags" Target="../tags/tag46.xml"/><Relationship Id="rId9" Type="http://schemas.openxmlformats.org/officeDocument/2006/relationships/tags" Target="../tags/tag51.xml"/></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image" Target="../media/image16.png"/><Relationship Id="rId2" Type="http://schemas.openxmlformats.org/officeDocument/2006/relationships/tags" Target="../tags/tag64.xml"/><Relationship Id="rId16" Type="http://schemas.openxmlformats.org/officeDocument/2006/relationships/image" Target="../media/image15.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14.pn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EA6F-F155-70A5-5A62-8CDB76A72E30}"/>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650B802-3E37-E668-7E9D-E2CFA940308E}"/>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9" name="think-cell data - do not delete" hidden="1">
                        <a:extLst>
                          <a:ext uri="{FF2B5EF4-FFF2-40B4-BE49-F238E27FC236}">
                            <a16:creationId xmlns:a16="http://schemas.microsoft.com/office/drawing/2014/main" id="{0650B802-3E37-E668-7E9D-E2CFA940308E}"/>
                          </a:ext>
                        </a:extLst>
                      </p:cNvPr>
                      <p:cNvPicPr/>
                      <p:nvPr/>
                    </p:nvPicPr>
                    <p:blipFill>
                      <a:blip r:embed="rId8"/>
                      <a:stretch>
                        <a:fillRect/>
                      </a:stretch>
                    </p:blipFill>
                    <p:spPr>
                      <a:xfrm>
                        <a:off x="1192" y="1191"/>
                        <a:ext cx="920" cy="1191"/>
                      </a:xfrm>
                      <a:prstGeom prst="rect">
                        <a:avLst/>
                      </a:prstGeom>
                    </p:spPr>
                  </p:pic>
                </p:oleObj>
              </mc:Fallback>
            </mc:AlternateContent>
          </a:graphicData>
        </a:graphic>
      </p:graphicFrame>
      <p:sp>
        <p:nvSpPr>
          <p:cNvPr id="11" name="Subtitle 10">
            <a:extLst>
              <a:ext uri="{FF2B5EF4-FFF2-40B4-BE49-F238E27FC236}">
                <a16:creationId xmlns:a16="http://schemas.microsoft.com/office/drawing/2014/main" id="{4F2A9384-976C-2F64-4D60-C63A48A2C7F1}"/>
              </a:ext>
            </a:extLst>
          </p:cNvPr>
          <p:cNvSpPr>
            <a:spLocks noGrp="1"/>
          </p:cNvSpPr>
          <p:nvPr>
            <p:ph type="subTitle" idx="1"/>
            <p:custDataLst>
              <p:tags r:id="rId3"/>
            </p:custDataLst>
          </p:nvPr>
        </p:nvSpPr>
        <p:spPr>
          <a:xfrm>
            <a:off x="787852" y="3440951"/>
            <a:ext cx="3784147" cy="1029276"/>
          </a:xfrm>
        </p:spPr>
        <p:txBody>
          <a:bodyPr>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b="1" noProof="1">
                <a:latin typeface="Aptos Light" panose="020B0004020202020204" pitchFamily="34" charset="0"/>
              </a:rPr>
              <a:t>Candidate</a:t>
            </a:r>
            <a:r>
              <a:rPr lang="en-US" sz="1500" noProof="1">
                <a:latin typeface="Aptos Light" panose="020B0004020202020204" pitchFamily="34" charset="0"/>
              </a:rPr>
              <a:t>: Volpato Mattia</a:t>
            </a:r>
          </a:p>
          <a:p>
            <a:r>
              <a:rPr lang="en-US" sz="1500" b="1" noProof="1">
                <a:latin typeface="Aptos Light" panose="020B0004020202020204" pitchFamily="34" charset="0"/>
              </a:rPr>
              <a:t>Supervisor</a:t>
            </a:r>
            <a:r>
              <a:rPr lang="en-US" sz="1500" noProof="1">
                <a:latin typeface="Aptos Light" panose="020B0004020202020204" pitchFamily="34" charset="0"/>
              </a:rPr>
              <a:t>: Prof. Michele Ciavotta</a:t>
            </a:r>
          </a:p>
          <a:p>
            <a:r>
              <a:rPr lang="en-US" sz="1500" b="1" noProof="1">
                <a:latin typeface="Aptos Light" panose="020B0004020202020204" pitchFamily="34" charset="0"/>
              </a:rPr>
              <a:t>Company Co-Supervisor</a:t>
            </a:r>
            <a:r>
              <a:rPr lang="en-US" sz="1500" noProof="1">
                <a:latin typeface="Aptos Light" panose="020B0004020202020204" pitchFamily="34" charset="0"/>
              </a:rPr>
              <a:t>: Eng. Bruno Puzzolante</a:t>
            </a:r>
          </a:p>
          <a:p>
            <a:endParaRPr lang="en-US" noProof="1">
              <a:solidFill>
                <a:schemeClr val="accent3"/>
              </a:solidFill>
              <a:latin typeface="Aptos Light" panose="020B0004020202020204" pitchFamily="34" charset="0"/>
            </a:endParaRPr>
          </a:p>
        </p:txBody>
      </p:sp>
      <p:sp>
        <p:nvSpPr>
          <p:cNvPr id="10" name="Title 9">
            <a:extLst>
              <a:ext uri="{FF2B5EF4-FFF2-40B4-BE49-F238E27FC236}">
                <a16:creationId xmlns:a16="http://schemas.microsoft.com/office/drawing/2014/main" id="{DF7F1B92-FA81-C0E6-AFD3-AC6DA67C21D8}"/>
              </a:ext>
            </a:extLst>
          </p:cNvPr>
          <p:cNvSpPr>
            <a:spLocks noGrp="1"/>
          </p:cNvSpPr>
          <p:nvPr>
            <p:ph type="ctrTitle"/>
            <p:custDataLst>
              <p:tags r:id="rId4"/>
            </p:custDataLst>
          </p:nvPr>
        </p:nvSpPr>
        <p:spPr>
          <a:xfrm>
            <a:off x="787853" y="1612454"/>
            <a:ext cx="7568293" cy="1383839"/>
          </a:xfrm>
        </p:spPr>
        <p:txBody>
          <a:bodyPr lIns="68580" rIns="68580" bIns="34290">
            <a:normAutofit fontScale="9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900" b="1" noProof="1">
                <a:solidFill>
                  <a:srgbClr val="4F8161"/>
                </a:solidFill>
                <a:latin typeface="Aptos" panose="020B0004020202020204" pitchFamily="34" charset="0"/>
              </a:rPr>
              <a:t>Delay Prediction in Supply Chains:</a:t>
            </a:r>
            <a:br>
              <a:rPr lang="en-US" sz="3300" b="1" noProof="1">
                <a:solidFill>
                  <a:srgbClr val="4F8161"/>
                </a:solidFill>
                <a:latin typeface="Aptos" panose="020B0004020202020204" pitchFamily="34" charset="0"/>
              </a:rPr>
            </a:br>
            <a:r>
              <a:rPr lang="en-US" sz="3300" i="1" noProof="1">
                <a:solidFill>
                  <a:srgbClr val="4F8161"/>
                </a:solidFill>
                <a:latin typeface="Aptos" panose="020B0004020202020204" pitchFamily="34" charset="0"/>
              </a:rPr>
              <a:t>A Hybrid Graph-Based and </a:t>
            </a:r>
            <a:br>
              <a:rPr lang="en-US" sz="3300" i="1" noProof="1">
                <a:solidFill>
                  <a:srgbClr val="4F8161"/>
                </a:solidFill>
                <a:latin typeface="Aptos" panose="020B0004020202020204" pitchFamily="34" charset="0"/>
              </a:rPr>
            </a:br>
            <a:r>
              <a:rPr lang="en-US" sz="3300" i="1" noProof="1">
                <a:solidFill>
                  <a:srgbClr val="4F8161"/>
                </a:solidFill>
                <a:latin typeface="Aptos" panose="020B0004020202020204" pitchFamily="34" charset="0"/>
              </a:rPr>
              <a:t>Machine Learning Approach</a:t>
            </a:r>
          </a:p>
        </p:txBody>
      </p:sp>
      <p:sp>
        <p:nvSpPr>
          <p:cNvPr id="3" name="Subtitle 10">
            <a:extLst>
              <a:ext uri="{FF2B5EF4-FFF2-40B4-BE49-F238E27FC236}">
                <a16:creationId xmlns:a16="http://schemas.microsoft.com/office/drawing/2014/main" id="{C2A4F017-DC93-99B3-A1A2-7912D5AC88CB}"/>
              </a:ext>
            </a:extLst>
          </p:cNvPr>
          <p:cNvSpPr txBox="1">
            <a:spLocks/>
          </p:cNvSpPr>
          <p:nvPr>
            <p:custDataLst>
              <p:tags r:id="rId5"/>
            </p:custDataLst>
          </p:nvPr>
        </p:nvSpPr>
        <p:spPr>
          <a:xfrm>
            <a:off x="6622595" y="3739228"/>
            <a:ext cx="2023384" cy="730999"/>
          </a:xfrm>
          <a:prstGeom prst="rect">
            <a:avLst/>
          </a:prstGeom>
        </p:spPr>
        <p:txBody>
          <a:bodyPr vert="horz" lIns="91440" tIns="45720" rIns="91440" bIns="45720" rtlCol="0">
            <a:normAutofit/>
          </a:bodyPr>
          <a:lstStyle>
            <a:defPPr>
              <a:defRPr lang="en-US"/>
            </a:defPPr>
            <a:lvl1pPr marL="0" indent="0" algn="l" defTabSz="685800" rtl="0" eaLnBrk="1" latinLnBrk="0" hangingPunct="1">
              <a:lnSpc>
                <a:spcPct val="90000"/>
              </a:lnSpc>
              <a:spcBef>
                <a:spcPts val="1000"/>
              </a:spcBef>
              <a:buFont typeface="Arial" panose="020B0604020202020204" pitchFamily="34" charset="0"/>
              <a:buNone/>
              <a:defRPr sz="1350" kern="1200">
                <a:solidFill>
                  <a:schemeClr val="tx1"/>
                </a:solidFill>
                <a:latin typeface="+mn-lt"/>
                <a:ea typeface="+mn-ea"/>
                <a:cs typeface="+mn-cs"/>
              </a:defRPr>
            </a:lvl1pPr>
            <a:lvl2pPr marL="3429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2pPr>
            <a:lvl3pPr marL="6858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5pPr>
            <a:lvl6pPr marL="17145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6pPr>
            <a:lvl7pPr marL="20574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7pPr>
            <a:lvl8pPr marL="24003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8pPr>
            <a:lvl9pPr marL="2743200" indent="0" algn="l" defTabSz="6858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9pPr>
          </a:lstStyle>
          <a:p>
            <a:pPr algn="r">
              <a:buClrTx/>
            </a:pPr>
            <a:r>
              <a:rPr lang="it-IT" sz="1500" noProof="1">
                <a:latin typeface="Aptos Light" panose="020B0004020202020204" pitchFamily="34" charset="0"/>
              </a:rPr>
              <a:t>Master degree</a:t>
            </a:r>
          </a:p>
          <a:p>
            <a:pPr algn="r">
              <a:buClrTx/>
            </a:pPr>
            <a:r>
              <a:rPr lang="it-IT" sz="1500" b="1" noProof="1">
                <a:latin typeface="Aptos Light" panose="020B0004020202020204" pitchFamily="34" charset="0"/>
              </a:rPr>
              <a:t>Computer Science</a:t>
            </a:r>
            <a:endParaRPr lang="en-US" sz="1500" b="1" noProof="1">
              <a:latin typeface="Aptos Light" panose="020B0004020202020204" pitchFamily="34" charset="0"/>
            </a:endParaRPr>
          </a:p>
        </p:txBody>
      </p:sp>
      <p:pic>
        <p:nvPicPr>
          <p:cNvPr id="4" name="Immagine 3">
            <a:extLst>
              <a:ext uri="{FF2B5EF4-FFF2-40B4-BE49-F238E27FC236}">
                <a16:creationId xmlns:a16="http://schemas.microsoft.com/office/drawing/2014/main" id="{9BC56246-7E1D-FB6F-E249-421F2E2AC00C}"/>
              </a:ext>
            </a:extLst>
          </p:cNvPr>
          <p:cNvPicPr>
            <a:picLocks noChangeAspect="1"/>
          </p:cNvPicPr>
          <p:nvPr/>
        </p:nvPicPr>
        <p:blipFill>
          <a:blip r:embed="rId9"/>
          <a:stretch>
            <a:fillRect/>
          </a:stretch>
        </p:blipFill>
        <p:spPr>
          <a:xfrm>
            <a:off x="7934665" y="213692"/>
            <a:ext cx="842962" cy="919162"/>
          </a:xfrm>
          <a:prstGeom prst="rect">
            <a:avLst/>
          </a:prstGeom>
        </p:spPr>
      </p:pic>
    </p:spTree>
    <p:custDataLst>
      <p:tags r:id="rId1"/>
    </p:custDataLst>
    <p:extLst>
      <p:ext uri="{BB962C8B-B14F-4D97-AF65-F5344CB8AC3E}">
        <p14:creationId xmlns:p14="http://schemas.microsoft.com/office/powerpoint/2010/main" val="147196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15CD-96BD-BBA3-7A42-AC553F57253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69D1DD2-6038-D2BD-9AD6-5B5EC5A3E691}"/>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Traffic, Weather and Holiday Data</a:t>
            </a:r>
          </a:p>
        </p:txBody>
      </p:sp>
      <p:sp>
        <p:nvSpPr>
          <p:cNvPr id="10" name="Content Placeholder 9">
            <a:extLst>
              <a:ext uri="{FF2B5EF4-FFF2-40B4-BE49-F238E27FC236}">
                <a16:creationId xmlns:a16="http://schemas.microsoft.com/office/drawing/2014/main" id="{F284CDA0-4916-BF50-28B2-8A6EA11CB044}"/>
              </a:ext>
            </a:extLst>
          </p:cNvPr>
          <p:cNvSpPr>
            <a:spLocks noGrp="1"/>
          </p:cNvSpPr>
          <p:nvPr>
            <p:ph sz="half" idx="1"/>
            <p:custDataLst>
              <p:tags r:id="rId3"/>
            </p:custDataLst>
          </p:nvPr>
        </p:nvSpPr>
        <p:spPr>
          <a:xfrm>
            <a:off x="384062" y="3094174"/>
            <a:ext cx="2474484"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TomTom API </a:t>
            </a:r>
            <a:r>
              <a:rPr lang="en-US" sz="1200" dirty="0"/>
              <a:t>to retrieve </a:t>
            </a:r>
            <a:r>
              <a:rPr lang="en-US" sz="1200" i="1" dirty="0"/>
              <a:t>road</a:t>
            </a:r>
            <a:r>
              <a:rPr lang="en-US" sz="1200" dirty="0"/>
              <a:t> </a:t>
            </a:r>
            <a:r>
              <a:rPr lang="en-US" sz="1200" i="1" dirty="0"/>
              <a:t>traffic</a:t>
            </a:r>
            <a:r>
              <a:rPr lang="en-US" sz="1200" dirty="0"/>
              <a:t> data, comparing ideal vs real-time conditions between two locations.</a:t>
            </a:r>
            <a:endParaRPr lang="en-US" sz="1200" dirty="0">
              <a:solidFill>
                <a:schemeClr val="tx2"/>
              </a:solidFill>
              <a:cs typeface="+mn-cs"/>
            </a:endParaRPr>
          </a:p>
        </p:txBody>
      </p:sp>
      <p:sp>
        <p:nvSpPr>
          <p:cNvPr id="11" name="Content Placeholder 10">
            <a:extLst>
              <a:ext uri="{FF2B5EF4-FFF2-40B4-BE49-F238E27FC236}">
                <a16:creationId xmlns:a16="http://schemas.microsoft.com/office/drawing/2014/main" id="{F0130E7E-B23C-FEE2-F3AA-A9C91BDF5EFA}"/>
              </a:ext>
            </a:extLst>
          </p:cNvPr>
          <p:cNvSpPr>
            <a:spLocks noGrp="1"/>
          </p:cNvSpPr>
          <p:nvPr>
            <p:ph sz="half" idx="2"/>
            <p:custDataLst>
              <p:tags r:id="rId4"/>
            </p:custDataLst>
          </p:nvPr>
        </p:nvSpPr>
        <p:spPr>
          <a:xfrm>
            <a:off x="3477861" y="3098447"/>
            <a:ext cx="2375587"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Visual Crossing API </a:t>
            </a:r>
            <a:r>
              <a:rPr lang="en-US" sz="1200" dirty="0"/>
              <a:t>to retrieve </a:t>
            </a:r>
            <a:r>
              <a:rPr lang="en-US" sz="1200" i="1" dirty="0"/>
              <a:t>weather</a:t>
            </a:r>
            <a:r>
              <a:rPr lang="en-US" sz="1200" dirty="0"/>
              <a:t> data, providing real-time conditions for any location.</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07959758-DAF0-24C0-671C-3BE67176F7E2}"/>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100" b="1" dirty="0" err="1"/>
              <a:t>Calendarific</a:t>
            </a:r>
            <a:r>
              <a:rPr lang="en-US" sz="1100" dirty="0"/>
              <a:t> </a:t>
            </a:r>
            <a:r>
              <a:rPr lang="en-US" sz="1100" b="1" dirty="0"/>
              <a:t>API </a:t>
            </a:r>
            <a:r>
              <a:rPr lang="en-US" sz="1100" dirty="0"/>
              <a:t>to retrieve </a:t>
            </a:r>
            <a:r>
              <a:rPr lang="en-US" sz="1100" i="1" dirty="0"/>
              <a:t>national</a:t>
            </a:r>
            <a:r>
              <a:rPr lang="en-US" sz="1100" dirty="0"/>
              <a:t> </a:t>
            </a:r>
            <a:r>
              <a:rPr lang="en-US" sz="1100" i="1" dirty="0"/>
              <a:t>holidays</a:t>
            </a:r>
            <a:r>
              <a:rPr lang="en-US" sz="1100" dirty="0"/>
              <a:t> worldwide, providing indications on supplier closures.</a:t>
            </a:r>
            <a:endParaRPr lang="en-US" sz="1100" dirty="0">
              <a:solidFill>
                <a:schemeClr val="tx2"/>
              </a:solidFill>
              <a:cs typeface="+mn-cs"/>
            </a:endParaRPr>
          </a:p>
        </p:txBody>
      </p:sp>
      <p:pic>
        <p:nvPicPr>
          <p:cNvPr id="4" name="Picture Placeholder 12">
            <a:extLst>
              <a:ext uri="{FF2B5EF4-FFF2-40B4-BE49-F238E27FC236}">
                <a16:creationId xmlns:a16="http://schemas.microsoft.com/office/drawing/2014/main" id="{75BE2720-E46F-B8DF-FBA4-5CB49C702FDA}"/>
              </a:ext>
            </a:extLst>
          </p:cNvPr>
          <p:cNvPicPr>
            <a:picLocks noChangeAspect="1"/>
          </p:cNvPicPr>
          <p:nvPr>
            <p:custDataLst>
              <p:tags r:id="rId6"/>
            </p:custDataLst>
          </p:nvPr>
        </p:nvPicPr>
        <p:blipFill rotWithShape="1">
          <a:blip r:embed="rId15"/>
          <a:srcRect t="3" b="3"/>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EB03D4AA-1B85-F2FF-6D90-259189D3E7AB}"/>
              </a:ext>
            </a:extLst>
          </p:cNvPr>
          <p:cNvPicPr>
            <a:picLocks noChangeAspect="1"/>
          </p:cNvPicPr>
          <p:nvPr>
            <p:custDataLst>
              <p:tags r:id="rId7"/>
            </p:custDataLst>
          </p:nvPr>
        </p:nvPicPr>
        <p:blipFill rotWithShape="1">
          <a:blip r:embed="rId16"/>
          <a:srcRect l="104" r="104"/>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D58536C3-D5C2-3215-D98D-6D5CBFC38411}"/>
              </a:ext>
            </a:extLst>
          </p:cNvPr>
          <p:cNvPicPr>
            <a:picLocks noChangeAspect="1"/>
          </p:cNvPicPr>
          <p:nvPr>
            <p:custDataLst>
              <p:tags r:id="rId8"/>
            </p:custDataLst>
          </p:nvPr>
        </p:nvPicPr>
        <p:blipFill rotWithShape="1">
          <a:blip r:embed="rId17"/>
          <a:srcRect t="132" b="132"/>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F53DCCD2-51A1-36E4-6B1E-4351A0EB923C}"/>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Dataset &amp; EXTERNAL SOURCES</a:t>
            </a:r>
          </a:p>
        </p:txBody>
      </p:sp>
      <p:pic>
        <p:nvPicPr>
          <p:cNvPr id="2" name="Picture 1">
            <a:extLst>
              <a:ext uri="{FF2B5EF4-FFF2-40B4-BE49-F238E27FC236}">
                <a16:creationId xmlns:a16="http://schemas.microsoft.com/office/drawing/2014/main" id="{6F3CF82D-911A-DEA9-3E99-83FF9856894A}"/>
              </a:ext>
            </a:extLst>
          </p:cNvPr>
          <p:cNvPicPr>
            <a:picLocks noChangeAspect="1"/>
          </p:cNvPicPr>
          <p:nvPr/>
        </p:nvPicPr>
        <p:blipFill>
          <a:blip r:embed="rId18"/>
          <a:stretch>
            <a:fillRect/>
          </a:stretch>
        </p:blipFill>
        <p:spPr>
          <a:xfrm>
            <a:off x="3592028" y="2751966"/>
            <a:ext cx="1653891" cy="326496"/>
          </a:xfrm>
          <a:prstGeom prst="rect">
            <a:avLst/>
          </a:prstGeom>
        </p:spPr>
      </p:pic>
      <p:pic>
        <p:nvPicPr>
          <p:cNvPr id="3" name="Picture 2">
            <a:extLst>
              <a:ext uri="{FF2B5EF4-FFF2-40B4-BE49-F238E27FC236}">
                <a16:creationId xmlns:a16="http://schemas.microsoft.com/office/drawing/2014/main" id="{1EC6EE7F-876A-1251-E0C4-D0B2A8356B88}"/>
              </a:ext>
            </a:extLst>
          </p:cNvPr>
          <p:cNvPicPr>
            <a:picLocks noChangeAspect="1"/>
          </p:cNvPicPr>
          <p:nvPr/>
        </p:nvPicPr>
        <p:blipFill>
          <a:blip r:embed="rId19"/>
          <a:stretch>
            <a:fillRect/>
          </a:stretch>
        </p:blipFill>
        <p:spPr>
          <a:xfrm>
            <a:off x="6493823" y="2680801"/>
            <a:ext cx="1882226" cy="431805"/>
          </a:xfrm>
          <a:prstGeom prst="rect">
            <a:avLst/>
          </a:prstGeom>
        </p:spPr>
      </p:pic>
      <p:sp>
        <p:nvSpPr>
          <p:cNvPr id="7" name="Footer Placeholder 6">
            <a:extLst>
              <a:ext uri="{FF2B5EF4-FFF2-40B4-BE49-F238E27FC236}">
                <a16:creationId xmlns:a16="http://schemas.microsoft.com/office/drawing/2014/main" id="{EFBD27CD-481D-8220-77CA-914FF03CD9AC}"/>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ABE63A5-106F-80C5-FF9A-C7888C8376E9}"/>
              </a:ext>
            </a:extLst>
          </p:cNvPr>
          <p:cNvSpPr>
            <a:spLocks noGrp="1"/>
          </p:cNvSpPr>
          <p:nvPr>
            <p:ph type="sldNum" sz="quarter" idx="12"/>
          </p:nvPr>
        </p:nvSpPr>
        <p:spPr/>
        <p:txBody>
          <a:bodyPr/>
          <a:lstStyle/>
          <a:p>
            <a:fld id="{D9AD4B2D-25FF-0B46-98A4-87FBB723E472}" type="slidenum">
              <a:rPr lang="en-US" smtClean="0"/>
              <a:t>10</a:t>
            </a:fld>
            <a:endParaRPr lang="en-US"/>
          </a:p>
        </p:txBody>
      </p:sp>
      <p:sp>
        <p:nvSpPr>
          <p:cNvPr id="18" name="Text Placeholder 4">
            <a:extLst>
              <a:ext uri="{FF2B5EF4-FFF2-40B4-BE49-F238E27FC236}">
                <a16:creationId xmlns:a16="http://schemas.microsoft.com/office/drawing/2014/main" id="{3207C4F0-93C0-86A0-CA5A-DAF2A82C0BE2}"/>
              </a:ext>
            </a:extLst>
          </p:cNvPr>
          <p:cNvSpPr txBox="1">
            <a:spLocks/>
          </p:cNvSpPr>
          <p:nvPr>
            <p:custDataLst>
              <p:tags r:id="rId10"/>
            </p:custDataLst>
          </p:nvPr>
        </p:nvSpPr>
        <p:spPr>
          <a:xfrm>
            <a:off x="321469" y="4337048"/>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477C5A"/>
                </a:solidFill>
              </a:rPr>
              <a:t>Three </a:t>
            </a:r>
            <a:r>
              <a:rPr lang="en-US" sz="1400" b="1" dirty="0">
                <a:solidFill>
                  <a:srgbClr val="477C5A"/>
                </a:solidFill>
              </a:rPr>
              <a:t>complementary</a:t>
            </a:r>
            <a:r>
              <a:rPr lang="en-US" sz="1400" dirty="0">
                <a:solidFill>
                  <a:srgbClr val="477C5A"/>
                </a:solidFill>
              </a:rPr>
              <a:t> </a:t>
            </a:r>
            <a:r>
              <a:rPr lang="en-US" sz="1400" b="1" dirty="0">
                <a:solidFill>
                  <a:srgbClr val="477C5A"/>
                </a:solidFill>
              </a:rPr>
              <a:t>sources</a:t>
            </a:r>
            <a:r>
              <a:rPr lang="en-US" sz="1400" dirty="0">
                <a:solidFill>
                  <a:srgbClr val="477C5A"/>
                </a:solidFill>
              </a:rPr>
              <a:t> enrich the core dataset, providing a </a:t>
            </a:r>
            <a:r>
              <a:rPr lang="en-US" sz="1400" b="1" dirty="0">
                <a:solidFill>
                  <a:srgbClr val="477C5A"/>
                </a:solidFill>
              </a:rPr>
              <a:t>complete</a:t>
            </a:r>
            <a:r>
              <a:rPr lang="en-US" sz="1400" dirty="0">
                <a:solidFill>
                  <a:srgbClr val="477C5A"/>
                </a:solidFill>
              </a:rPr>
              <a:t> </a:t>
            </a:r>
            <a:r>
              <a:rPr lang="en-US" sz="1400" b="1" dirty="0">
                <a:solidFill>
                  <a:srgbClr val="477C5A"/>
                </a:solidFill>
              </a:rPr>
              <a:t>representation</a:t>
            </a:r>
            <a:r>
              <a:rPr lang="en-US" sz="1400" dirty="0">
                <a:solidFill>
                  <a:srgbClr val="477C5A"/>
                </a:solidFill>
              </a:rPr>
              <a:t> of the supply chain.</a:t>
            </a:r>
            <a:endParaRPr lang="en-US" sz="1400" noProof="1">
              <a:solidFill>
                <a:srgbClr val="477C5A"/>
              </a:solidFill>
            </a:endParaRPr>
          </a:p>
        </p:txBody>
      </p:sp>
      <p:sp>
        <p:nvSpPr>
          <p:cNvPr id="19" name="Google Shape;10527;p9415">
            <a:extLst>
              <a:ext uri="{FF2B5EF4-FFF2-40B4-BE49-F238E27FC236}">
                <a16:creationId xmlns:a16="http://schemas.microsoft.com/office/drawing/2014/main" id="{06C20654-EAA3-057E-7DD9-468E709FD519}"/>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Traffic Data</a:t>
            </a:r>
          </a:p>
        </p:txBody>
      </p:sp>
      <p:sp>
        <p:nvSpPr>
          <p:cNvPr id="20" name="Google Shape;10527;p9415">
            <a:extLst>
              <a:ext uri="{FF2B5EF4-FFF2-40B4-BE49-F238E27FC236}">
                <a16:creationId xmlns:a16="http://schemas.microsoft.com/office/drawing/2014/main" id="{AFF08CF2-0B70-9BCA-1AB2-EE35AB44A0EA}"/>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Weather Data</a:t>
            </a:r>
          </a:p>
        </p:txBody>
      </p:sp>
      <p:sp>
        <p:nvSpPr>
          <p:cNvPr id="21" name="Google Shape;10527;p9415">
            <a:extLst>
              <a:ext uri="{FF2B5EF4-FFF2-40B4-BE49-F238E27FC236}">
                <a16:creationId xmlns:a16="http://schemas.microsoft.com/office/drawing/2014/main" id="{AC9976C0-266A-4552-D26A-80AD071D7B58}"/>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Holiday Data</a:t>
            </a:r>
          </a:p>
        </p:txBody>
      </p:sp>
    </p:spTree>
    <p:custDataLst>
      <p:tags r:id="rId1"/>
    </p:custDataLst>
    <p:extLst>
      <p:ext uri="{BB962C8B-B14F-4D97-AF65-F5344CB8AC3E}">
        <p14:creationId xmlns:p14="http://schemas.microsoft.com/office/powerpoint/2010/main" val="258534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1EED9-39A5-D0CB-7B65-17BBD7060A07}"/>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CF3A20-74A0-B286-93E7-E7107BED0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977E95-43D5-419C-7051-6CB815B01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684EBE-C296-8FE4-3AC5-F296BAB8F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B97C6B-8093-6D77-8ACD-FB1520633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5DA491-D201-F3AE-41C8-596E94A78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7BBA953E-A469-3684-CC06-61C70583E424}"/>
              </a:ext>
            </a:extLst>
          </p:cNvPr>
          <p:cNvSpPr>
            <a:spLocks noGrp="1"/>
          </p:cNvSpPr>
          <p:nvPr>
            <p:ph type="title"/>
          </p:nvPr>
        </p:nvSpPr>
        <p:spPr>
          <a:xfrm>
            <a:off x="1389618" y="614238"/>
            <a:ext cx="4597714" cy="2451390"/>
          </a:xfrm>
        </p:spPr>
        <p:txBody>
          <a:bodyPr vert="horz" lIns="91440" tIns="45720" rIns="91440" bIns="45720" rtlCol="0" anchor="b">
            <a:normAutofit/>
          </a:bodyPr>
          <a:lstStyle/>
          <a:p>
            <a:pPr algn="r"/>
            <a:r>
              <a:rPr lang="en-US" sz="3600" dirty="0">
                <a:solidFill>
                  <a:srgbClr val="FFFFFF"/>
                </a:solidFill>
              </a:rPr>
              <a:t>Supply Chain Modeling</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14AED0BD-BAB1-0FA8-780C-E6EC3DDBD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64B032-AEC3-B73F-3CEB-5775A3DD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19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C518-36AB-127E-C3FB-0263DE0764CA}"/>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60D7C5AB-DBA6-D1CE-362B-C0567296D94B}"/>
              </a:ext>
            </a:extLst>
          </p:cNvPr>
          <p:cNvSpPr txBox="1">
            <a:spLocks/>
          </p:cNvSpPr>
          <p:nvPr>
            <p:custDataLst>
              <p:tags r:id="rId2"/>
            </p:custDataLst>
          </p:nvPr>
        </p:nvSpPr>
        <p:spPr>
          <a:xfrm>
            <a:off x="5429250" y="2718181"/>
            <a:ext cx="3452462" cy="1822437"/>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sp>
        <p:nvSpPr>
          <p:cNvPr id="4" name="Text Placeholder 4">
            <a:extLst>
              <a:ext uri="{FF2B5EF4-FFF2-40B4-BE49-F238E27FC236}">
                <a16:creationId xmlns:a16="http://schemas.microsoft.com/office/drawing/2014/main" id="{339FD02D-7919-148C-4F63-0118573ADADF}"/>
              </a:ext>
            </a:extLst>
          </p:cNvPr>
          <p:cNvSpPr txBox="1">
            <a:spLocks/>
          </p:cNvSpPr>
          <p:nvPr>
            <p:custDataLst>
              <p:tags r:id="rId3"/>
            </p:custDataLst>
          </p:nvPr>
        </p:nvSpPr>
        <p:spPr>
          <a:xfrm>
            <a:off x="5429250" y="602818"/>
            <a:ext cx="3452462" cy="1968932"/>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200" noProof="1">
              <a:solidFill>
                <a:schemeClr val="accent2">
                  <a:lumMod val="50000"/>
                </a:schemeClr>
              </a:solidFill>
            </a:endParaRPr>
          </a:p>
        </p:txBody>
      </p:sp>
      <p:graphicFrame>
        <p:nvGraphicFramePr>
          <p:cNvPr id="5" name="think-cell data - do not delete" hidden="1">
            <a:extLst>
              <a:ext uri="{FF2B5EF4-FFF2-40B4-BE49-F238E27FC236}">
                <a16:creationId xmlns:a16="http://schemas.microsoft.com/office/drawing/2014/main" id="{90F01E98-25D4-4D14-A9D4-7BCD1589254D}"/>
              </a:ext>
            </a:extLst>
          </p:cNvPr>
          <p:cNvGraphicFramePr>
            <a:graphicFrameLocks noChangeAspect="1"/>
          </p:cNvGraphicFramePr>
          <p:nvPr>
            <p:custDataLst>
              <p:tags r:id="rId4"/>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5" name="think-cell data - do not delete" hidden="1">
                        <a:extLst>
                          <a:ext uri="{FF2B5EF4-FFF2-40B4-BE49-F238E27FC236}">
                            <a16:creationId xmlns:a16="http://schemas.microsoft.com/office/drawing/2014/main" id="{90F01E98-25D4-4D14-A9D4-7BCD1589254D}"/>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935A64D-9349-7E81-5C1B-A95EDCD3FA04}"/>
              </a:ext>
            </a:extLst>
          </p:cNvPr>
          <p:cNvSpPr>
            <a:spLocks noGrp="1"/>
          </p:cNvSpPr>
          <p:nvPr>
            <p:ph type="title"/>
            <p:custDataLst>
              <p:tags r:id="rId5"/>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Supply Chain Graph Model</a:t>
            </a:r>
          </a:p>
        </p:txBody>
      </p:sp>
      <mc:AlternateContent xmlns:mc="http://schemas.openxmlformats.org/markup-compatibility/2006" xmlns:a14="http://schemas.microsoft.com/office/drawing/2010/main">
        <mc:Choice Requires="a14">
          <p:sp>
            <p:nvSpPr>
              <p:cNvPr id="7" name="Google Shape;703;p114">
                <a:extLst>
                  <a:ext uri="{FF2B5EF4-FFF2-40B4-BE49-F238E27FC236}">
                    <a16:creationId xmlns:a16="http://schemas.microsoft.com/office/drawing/2014/main" id="{2C6AAF22-8B83-97B5-9075-8E66A8CB780C}"/>
                  </a:ext>
                </a:extLst>
              </p:cNvPr>
              <p:cNvSpPr txBox="1"/>
              <p:nvPr>
                <p:custDataLst>
                  <p:tags r:id="rId6"/>
                </p:custDataLst>
              </p:nvPr>
            </p:nvSpPr>
            <p:spPr>
              <a:xfrm>
                <a:off x="5513713" y="634564"/>
                <a:ext cx="3234354" cy="185055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477C5A"/>
                    </a:solidFill>
                  </a:rPr>
                  <a:t>Directed Acyclic Graph (</a:t>
                </a:r>
                <a:r>
                  <a:rPr lang="en-US" sz="1200" b="1" i="1" noProof="1">
                    <a:solidFill>
                      <a:srgbClr val="477C5A"/>
                    </a:solidFill>
                  </a:rPr>
                  <a:t>DAG</a:t>
                </a:r>
                <a:r>
                  <a:rPr lang="en-US" sz="1200" b="1" noProof="1">
                    <a:solidFill>
                      <a:srgbClr val="477C5A"/>
                    </a:solidFill>
                  </a:rPr>
                  <a:t>): 	</a:t>
                </a:r>
                <a14:m>
                  <m:oMath xmlns:m="http://schemas.openxmlformats.org/officeDocument/2006/math">
                    <m:r>
                      <a:rPr lang="it-IT" sz="1200" b="0" i="1" noProof="1" smtClean="0">
                        <a:solidFill>
                          <a:srgbClr val="477C5A"/>
                        </a:solidFill>
                        <a:latin typeface="Cambria Math" panose="02040503050406030204" pitchFamily="18" charset="0"/>
                      </a:rPr>
                      <m:t>𝐺</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𝑉</m:t>
                    </m:r>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𝐴</m:t>
                    </m:r>
                    <m:r>
                      <a:rPr lang="it-IT" sz="1200" b="0" i="1" noProof="1" smtClean="0">
                        <a:solidFill>
                          <a:srgbClr val="477C5A"/>
                        </a:solidFill>
                        <a:latin typeface="Cambria Math" panose="02040503050406030204" pitchFamily="18" charset="0"/>
                      </a:rPr>
                      <m:t>,</m:t>
                    </m:r>
                    <m:r>
                      <m:rPr>
                        <m:sty m:val="p"/>
                      </m:rPr>
                      <a:rPr lang="it-IT" sz="1200" b="0" i="1" noProof="1" smtClean="0">
                        <a:solidFill>
                          <a:srgbClr val="477C5A"/>
                        </a:solidFill>
                        <a:latin typeface="Cambria Math" panose="02040503050406030204" pitchFamily="18" charset="0"/>
                      </a:rPr>
                      <m:t>C</m:t>
                    </m:r>
                    <m:r>
                      <a:rPr lang="it-IT" sz="1200" b="0" i="1" noProof="1" smtClean="0">
                        <a:solidFill>
                          <a:srgbClr val="477C5A"/>
                        </a:solidFill>
                        <a:latin typeface="Cambria Math" panose="02040503050406030204" pitchFamily="18" charset="0"/>
                      </a:rPr>
                      <m:t>)</m:t>
                    </m:r>
                  </m:oMath>
                </a14:m>
                <a:r>
                  <a:rPr lang="en-US" sz="1200" noProof="1">
                    <a:solidFill>
                      <a:srgbClr val="477C5A"/>
                    </a:solidFill>
                  </a:rPr>
                  <a:t> with </a:t>
                </a:r>
                <a14:m>
                  <m:oMath xmlns:m="http://schemas.openxmlformats.org/officeDocument/2006/math">
                    <m:r>
                      <m:rPr>
                        <m:sty m:val="p"/>
                      </m:rPr>
                      <a:rPr lang="it-IT" sz="1200" b="0" i="1" noProof="1" smtClean="0">
                        <a:solidFill>
                          <a:srgbClr val="477C5A"/>
                        </a:solidFill>
                        <a:latin typeface="Cambria Math" panose="02040503050406030204" pitchFamily="18" charset="0"/>
                      </a:rPr>
                      <m:t>C</m:t>
                    </m:r>
                  </m:oMath>
                </a14:m>
                <a:r>
                  <a:rPr lang="en-US" sz="1200" noProof="1">
                    <a:solidFill>
                      <a:srgbClr val="477C5A"/>
                    </a:solidFill>
                  </a:rPr>
                  <a:t> the set of all possible carriers.</a:t>
                </a:r>
              </a:p>
              <a:p>
                <a:pPr>
                  <a:lnSpc>
                    <a:spcPct val="200000"/>
                  </a:lnSpc>
                  <a:spcAft>
                    <a:spcPts val="150"/>
                  </a:spcAft>
                </a:pPr>
                <a:r>
                  <a:rPr lang="en-US" sz="1200" noProof="1">
                    <a:solidFill>
                      <a:srgbClr val="477C5A"/>
                    </a:solidFill>
                  </a:rPr>
                  <a:t>Vertices partitioned into: </a:t>
                </a:r>
              </a:p>
              <a:p>
                <a:pPr marL="514350" lvl="1" indent="-171450">
                  <a:spcAft>
                    <a:spcPts val="150"/>
                  </a:spcAft>
                  <a:buFont typeface="Arial" panose="020B0604020202020204" pitchFamily="34" charset="0"/>
                  <a:buChar char="•"/>
                </a:pPr>
                <a:r>
                  <a:rPr lang="en-US" sz="1200" noProof="1">
                    <a:solidFill>
                      <a:srgbClr val="477C5A"/>
                    </a:solidFill>
                  </a:rPr>
                  <a:t>Supplier sites (sources).</a:t>
                </a:r>
              </a:p>
              <a:p>
                <a:pPr marL="514350" lvl="1" indent="-171450">
                  <a:spcAft>
                    <a:spcPts val="150"/>
                  </a:spcAft>
                  <a:buFont typeface="Arial" panose="020B0604020202020204" pitchFamily="34" charset="0"/>
                  <a:buChar char="•"/>
                </a:pPr>
                <a:r>
                  <a:rPr lang="en-US" sz="1200" noProof="1">
                    <a:solidFill>
                      <a:srgbClr val="477C5A"/>
                    </a:solidFill>
                  </a:rPr>
                  <a:t>Intermediate facilities.</a:t>
                </a:r>
              </a:p>
              <a:p>
                <a:pPr marL="514350" lvl="1" indent="-171450">
                  <a:spcAft>
                    <a:spcPts val="150"/>
                  </a:spcAft>
                  <a:buFont typeface="Arial" panose="020B0604020202020204" pitchFamily="34" charset="0"/>
                  <a:buChar char="•"/>
                </a:pPr>
                <a:r>
                  <a:rPr lang="en-US" sz="1200" noProof="1">
                    <a:solidFill>
                      <a:srgbClr val="477C5A"/>
                    </a:solidFill>
                  </a:rPr>
                  <a:t>Manufacturer (sink).</a:t>
                </a:r>
              </a:p>
              <a:p>
                <a:pPr marL="514350" lvl="1" indent="-171450">
                  <a:spcAft>
                    <a:spcPts val="150"/>
                  </a:spcAft>
                  <a:buFont typeface="Arial" panose="020B0604020202020204" pitchFamily="34" charset="0"/>
                  <a:buChar char="•"/>
                </a:pPr>
                <a:endParaRPr lang="en-US" sz="1200" noProof="1">
                  <a:solidFill>
                    <a:srgbClr val="477C5A"/>
                  </a:solidFill>
                </a:endParaRP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477C5A"/>
                          </a:solidFill>
                          <a:latin typeface="Cambria Math" panose="02040503050406030204" pitchFamily="18" charset="0"/>
                        </a:rPr>
                        <m:t>𝑉</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𝑆</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𝐼</m:t>
                      </m:r>
                      <m:r>
                        <a:rPr lang="it-IT" sz="1200" b="0" i="1" noProof="1" smtClean="0">
                          <a:solidFill>
                            <a:srgbClr val="477C5A"/>
                          </a:solidFill>
                          <a:latin typeface="Cambria Math" panose="02040503050406030204" pitchFamily="18" charset="0"/>
                        </a:rPr>
                        <m:t>∪</m:t>
                      </m:r>
                      <m:r>
                        <m:rPr>
                          <m:lit/>
                        </m:rP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𝑚</m:t>
                      </m:r>
                      <m:r>
                        <m:rPr>
                          <m:lit/>
                        </m:rPr>
                        <a:rPr lang="it-IT" sz="1200" b="0" i="1" noProof="1" smtClean="0">
                          <a:solidFill>
                            <a:srgbClr val="477C5A"/>
                          </a:solidFill>
                          <a:latin typeface="Cambria Math" panose="02040503050406030204" pitchFamily="18" charset="0"/>
                        </a:rPr>
                        <m:t>}</m:t>
                      </m:r>
                    </m:oMath>
                  </m:oMathPara>
                </a14:m>
                <a:endParaRPr lang="en-US" sz="1200" noProof="1">
                  <a:solidFill>
                    <a:srgbClr val="477C5A"/>
                  </a:solidFill>
                </a:endParaRPr>
              </a:p>
            </p:txBody>
          </p:sp>
        </mc:Choice>
        <mc:Fallback xmlns="">
          <p:sp>
            <p:nvSpPr>
              <p:cNvPr id="7" name="Google Shape;703;p114">
                <a:extLst>
                  <a:ext uri="{FF2B5EF4-FFF2-40B4-BE49-F238E27FC236}">
                    <a16:creationId xmlns:a16="http://schemas.microsoft.com/office/drawing/2014/main" id="{2C6AAF22-8B83-97B5-9075-8E66A8CB780C}"/>
                  </a:ext>
                </a:extLst>
              </p:cNvPr>
              <p:cNvSpPr txBox="1">
                <a:spLocks noRot="1" noChangeAspect="1" noMove="1" noResize="1" noEditPoints="1" noAdjustHandles="1" noChangeArrowheads="1" noChangeShapeType="1" noTextEdit="1"/>
              </p:cNvSpPr>
              <p:nvPr>
                <p:custDataLst>
                  <p:tags r:id="rId14"/>
                </p:custDataLst>
              </p:nvPr>
            </p:nvSpPr>
            <p:spPr>
              <a:xfrm>
                <a:off x="5513713" y="634564"/>
                <a:ext cx="3234354" cy="1850556"/>
              </a:xfrm>
              <a:prstGeom prst="rect">
                <a:avLst/>
              </a:prstGeom>
              <a:blipFill>
                <a:blip r:embed="rId15"/>
                <a:stretch>
                  <a:fillRect l="-753" b="-4605"/>
                </a:stretch>
              </a:blipFill>
              <a:ln>
                <a:noFill/>
              </a:ln>
            </p:spPr>
            <p:txBody>
              <a:bodyPr/>
              <a:lstStyle/>
              <a:p>
                <a:r>
                  <a:rPr lang="en-US">
                    <a:noFill/>
                  </a:rPr>
                  <a:t> </a:t>
                </a:r>
              </a:p>
            </p:txBody>
          </p:sp>
        </mc:Fallback>
      </mc:AlternateContent>
      <p:sp>
        <p:nvSpPr>
          <p:cNvPr id="11" name="Google Shape;10527;p9415">
            <a:extLst>
              <a:ext uri="{FF2B5EF4-FFF2-40B4-BE49-F238E27FC236}">
                <a16:creationId xmlns:a16="http://schemas.microsoft.com/office/drawing/2014/main" id="{4AF9F62B-A3D1-93B9-6D53-75083F3B39D6}"/>
              </a:ext>
            </a:extLst>
          </p:cNvPr>
          <p:cNvSpPr txBox="1"/>
          <p:nvPr>
            <p:custDataLst>
              <p:tags r:id="rId7"/>
            </p:custDataLst>
          </p:nvPr>
        </p:nvSpPr>
        <p:spPr>
          <a:xfrm>
            <a:off x="4294408" y="603246"/>
            <a:ext cx="1055828" cy="1968504"/>
          </a:xfrm>
          <a:prstGeom prst="rect">
            <a:avLst/>
          </a:prstGeom>
          <a:solidFill>
            <a:schemeClr val="accent1"/>
          </a:solidFill>
          <a:ln>
            <a:solidFill>
              <a:schemeClr val="bg1"/>
            </a:solid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b="1" noProof="1">
                <a:solidFill>
                  <a:schemeClr val="bg1"/>
                </a:solidFill>
              </a:rPr>
              <a:t>Graph Structure</a:t>
            </a:r>
          </a:p>
        </p:txBody>
      </p:sp>
      <mc:AlternateContent xmlns:mc="http://schemas.openxmlformats.org/markup-compatibility/2006" xmlns:a14="http://schemas.microsoft.com/office/drawing/2010/main">
        <mc:Choice Requires="a14">
          <p:sp>
            <p:nvSpPr>
              <p:cNvPr id="17" name="Google Shape;703;p114">
                <a:extLst>
                  <a:ext uri="{FF2B5EF4-FFF2-40B4-BE49-F238E27FC236}">
                    <a16:creationId xmlns:a16="http://schemas.microsoft.com/office/drawing/2014/main" id="{D7AFA29D-DD90-72E8-2F5D-DA33CD13CAC6}"/>
                  </a:ext>
                </a:extLst>
              </p:cNvPr>
              <p:cNvSpPr txBox="1"/>
              <p:nvPr>
                <p:custDataLst>
                  <p:tags r:id="rId8"/>
                </p:custDataLst>
              </p:nvPr>
            </p:nvSpPr>
            <p:spPr>
              <a:xfrm>
                <a:off x="5513713" y="2718181"/>
                <a:ext cx="3285006" cy="1777606"/>
              </a:xfrm>
              <a:prstGeom prst="rect">
                <a:avLst/>
              </a:prstGeom>
              <a:no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150"/>
                  </a:spcAft>
                </a:pPr>
                <a:r>
                  <a:rPr lang="en-US" sz="1200" b="1" noProof="1">
                    <a:solidFill>
                      <a:srgbClr val="477C5A"/>
                    </a:solidFill>
                  </a:rPr>
                  <a:t>Flow function</a:t>
                </a:r>
                <a:r>
                  <a:rPr lang="en-US" sz="1200" noProof="1">
                    <a:solidFill>
                      <a:srgbClr val="477C5A"/>
                    </a:solidFill>
                  </a:rPr>
                  <a:t> indicating the number of shipments transited through a given edge.</a:t>
                </a:r>
              </a:p>
              <a:p>
                <a:pPr lvl="1">
                  <a:spcAft>
                    <a:spcPts val="150"/>
                  </a:spcAft>
                </a:pPr>
                <a14:m>
                  <m:oMathPara xmlns:m="http://schemas.openxmlformats.org/officeDocument/2006/math">
                    <m:oMathParaPr>
                      <m:jc m:val="centerGroup"/>
                    </m:oMathParaPr>
                    <m:oMath xmlns:m="http://schemas.openxmlformats.org/officeDocument/2006/math">
                      <m:r>
                        <a:rPr lang="it-IT" sz="1200" b="0" i="1" noProof="1" smtClean="0">
                          <a:solidFill>
                            <a:srgbClr val="477C5A"/>
                          </a:solidFill>
                          <a:latin typeface="Cambria Math" panose="02040503050406030204" pitchFamily="18" charset="0"/>
                        </a:rPr>
                        <m:t>𝑓</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𝐴</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ea typeface="Cambria Math" panose="02040503050406030204" pitchFamily="18" charset="0"/>
                        </a:rPr>
                        <m:t>ℕ</m:t>
                      </m:r>
                    </m:oMath>
                  </m:oMathPara>
                </a14:m>
                <a:endParaRPr lang="it-IT" sz="1200" b="0" noProof="1">
                  <a:solidFill>
                    <a:srgbClr val="477C5A"/>
                  </a:solidFill>
                </a:endParaRPr>
              </a:p>
              <a:p>
                <a:pPr lvl="1">
                  <a:spcAft>
                    <a:spcPts val="150"/>
                  </a:spcAft>
                </a:pPr>
                <a:endParaRPr lang="it-IT" sz="1200" b="0" noProof="1">
                  <a:solidFill>
                    <a:srgbClr val="477C5A"/>
                  </a:solidFill>
                </a:endParaRPr>
              </a:p>
              <a:p>
                <a:pPr>
                  <a:spcAft>
                    <a:spcPts val="150"/>
                  </a:spcAft>
                </a:pPr>
                <a:r>
                  <a:rPr lang="it-IT" sz="1200" b="1" noProof="1">
                    <a:solidFill>
                      <a:srgbClr val="477C5A"/>
                    </a:solidFill>
                  </a:rPr>
                  <a:t>Flow conservation</a:t>
                </a:r>
                <a:r>
                  <a:rPr lang="it-IT" sz="1200" baseline="30000" noProof="1">
                    <a:solidFill>
                      <a:srgbClr val="477C5A"/>
                    </a:solidFill>
                  </a:rPr>
                  <a:t>1</a:t>
                </a:r>
                <a:r>
                  <a:rPr lang="it-IT" sz="1200" noProof="1">
                    <a:solidFill>
                      <a:srgbClr val="477C5A"/>
                    </a:solidFill>
                  </a:rPr>
                  <a:t> </a:t>
                </a:r>
                <a:r>
                  <a:rPr lang="it-IT" sz="1200" b="0" noProof="1">
                    <a:solidFill>
                      <a:srgbClr val="477C5A"/>
                    </a:solidFill>
                  </a:rPr>
                  <a:t>on intermediates vertices </a:t>
                </a:r>
                <a:r>
                  <a:rPr lang="en-US" sz="1200" noProof="1">
                    <a:solidFill>
                      <a:srgbClr val="477C5A"/>
                    </a:solidFill>
                  </a:rPr>
                  <a:t>guarantees no loss or duplication in shipments.</a:t>
                </a:r>
              </a:p>
              <a:p>
                <a:pPr lvl="1">
                  <a:spcAft>
                    <a:spcPts val="150"/>
                  </a:spcAft>
                </a:pPr>
                <a14:m>
                  <m:oMathPara xmlns:m="http://schemas.openxmlformats.org/officeDocument/2006/math">
                    <m:oMathParaPr>
                      <m:jc m:val="centerGroup"/>
                    </m:oMathParaPr>
                    <m:oMath xmlns:m="http://schemas.openxmlformats.org/officeDocument/2006/math">
                      <m:nary>
                        <m:naryPr>
                          <m:chr m:val="∑"/>
                          <m:supHide m:val="on"/>
                          <m:ctrlPr>
                            <a:rPr lang="it-IT" sz="1200" b="0" i="1" noProof="1" smtClean="0">
                              <a:solidFill>
                                <a:srgbClr val="477C5A"/>
                              </a:solidFill>
                              <a:latin typeface="Cambria Math" panose="02040503050406030204" pitchFamily="18" charset="0"/>
                            </a:rPr>
                          </m:ctrlPr>
                        </m:naryPr>
                        <m:sub>
                          <m:d>
                            <m:dPr>
                              <m:ctrlPr>
                                <a:rPr lang="it-IT" sz="1200" b="0" i="1" noProof="1" smtClean="0">
                                  <a:solidFill>
                                    <a:srgbClr val="477C5A"/>
                                  </a:solidFill>
                                  <a:latin typeface="Cambria Math" panose="02040503050406030204" pitchFamily="18" charset="0"/>
                                </a:rPr>
                              </m:ctrlPr>
                            </m:dPr>
                            <m:e>
                              <m:r>
                                <m:rPr>
                                  <m:brk m:alnAt="7"/>
                                </m:rP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𝑣</m:t>
                              </m:r>
                            </m:e>
                          </m:d>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𝐴</m:t>
                          </m:r>
                        </m:sub>
                        <m:sup/>
                        <m:e>
                          <m:r>
                            <a:rPr lang="it-IT" sz="1200" b="0" i="1" noProof="1" smtClean="0">
                              <a:solidFill>
                                <a:srgbClr val="477C5A"/>
                              </a:solidFill>
                              <a:latin typeface="Cambria Math" panose="02040503050406030204" pitchFamily="18" charset="0"/>
                            </a:rPr>
                            <m:t>𝑓</m:t>
                          </m:r>
                          <m:d>
                            <m:dPr>
                              <m:ctrlPr>
                                <a:rPr lang="it-IT" sz="1200" b="0" i="1" noProof="1" smtClean="0">
                                  <a:solidFill>
                                    <a:srgbClr val="477C5A"/>
                                  </a:solidFill>
                                  <a:latin typeface="Cambria Math" panose="02040503050406030204" pitchFamily="18" charset="0"/>
                                </a:rPr>
                              </m:ctrlPr>
                            </m:dPr>
                            <m:e>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𝑣</m:t>
                              </m:r>
                            </m:e>
                          </m:d>
                          <m:r>
                            <a:rPr lang="it-IT" sz="1200" b="0" i="1" noProof="1" smtClean="0">
                              <a:solidFill>
                                <a:srgbClr val="477C5A"/>
                              </a:solidFill>
                              <a:latin typeface="Cambria Math" panose="02040503050406030204" pitchFamily="18" charset="0"/>
                            </a:rPr>
                            <m:t>=</m:t>
                          </m:r>
                        </m:e>
                      </m:nary>
                      <m:nary>
                        <m:naryPr>
                          <m:chr m:val="∑"/>
                          <m:supHide m:val="on"/>
                          <m:ctrlPr>
                            <a:rPr lang="it-IT" sz="1200" i="1" noProof="1" smtClean="0">
                              <a:solidFill>
                                <a:srgbClr val="477C5A"/>
                              </a:solidFill>
                              <a:latin typeface="Cambria Math" panose="02040503050406030204" pitchFamily="18" charset="0"/>
                            </a:rPr>
                          </m:ctrlPr>
                        </m:naryPr>
                        <m:sub>
                          <m:d>
                            <m:dPr>
                              <m:ctrlPr>
                                <a:rPr lang="it-IT" sz="1200" i="1" noProof="1">
                                  <a:solidFill>
                                    <a:srgbClr val="477C5A"/>
                                  </a:solidFill>
                                  <a:latin typeface="Cambria Math" panose="02040503050406030204" pitchFamily="18" charset="0"/>
                                </a:rPr>
                              </m:ctrlPr>
                            </m:dPr>
                            <m:e>
                              <m:r>
                                <m:rPr>
                                  <m:brk m:alnAt="7"/>
                                </m:rPr>
                                <a:rPr lang="it-IT" sz="1200" i="1" noProof="1">
                                  <a:solidFill>
                                    <a:srgbClr val="477C5A"/>
                                  </a:solidFill>
                                  <a:latin typeface="Cambria Math" panose="02040503050406030204" pitchFamily="18" charset="0"/>
                                </a:rPr>
                                <m:t>𝑣</m:t>
                              </m:r>
                              <m:r>
                                <a:rPr lang="it-IT" sz="1200" i="1" noProof="1">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e>
                          </m:d>
                          <m:r>
                            <a:rPr lang="it-IT" sz="1200" i="1" noProof="1">
                              <a:solidFill>
                                <a:srgbClr val="477C5A"/>
                              </a:solidFill>
                              <a:latin typeface="Cambria Math" panose="02040503050406030204" pitchFamily="18" charset="0"/>
                            </a:rPr>
                            <m:t>∈</m:t>
                          </m:r>
                          <m:r>
                            <a:rPr lang="it-IT" sz="1200" i="1" noProof="1">
                              <a:solidFill>
                                <a:srgbClr val="477C5A"/>
                              </a:solidFill>
                              <a:latin typeface="Cambria Math" panose="02040503050406030204" pitchFamily="18" charset="0"/>
                            </a:rPr>
                            <m:t>𝐴</m:t>
                          </m:r>
                        </m:sub>
                        <m:sup/>
                        <m:e>
                          <m:r>
                            <a:rPr lang="it-IT" sz="1200" i="1" noProof="1">
                              <a:solidFill>
                                <a:srgbClr val="477C5A"/>
                              </a:solidFill>
                              <a:latin typeface="Cambria Math" panose="02040503050406030204" pitchFamily="18" charset="0"/>
                            </a:rPr>
                            <m:t>𝑓</m:t>
                          </m:r>
                          <m:d>
                            <m:dPr>
                              <m:ctrlPr>
                                <a:rPr lang="it-IT" sz="1200" i="1" noProof="1">
                                  <a:solidFill>
                                    <a:srgbClr val="477C5A"/>
                                  </a:solidFill>
                                  <a:latin typeface="Cambria Math" panose="02040503050406030204" pitchFamily="18" charset="0"/>
                                </a:rPr>
                              </m:ctrlPr>
                            </m:dPr>
                            <m:e>
                              <m:r>
                                <a:rPr lang="it-IT" sz="1200" i="1" noProof="1">
                                  <a:solidFill>
                                    <a:srgbClr val="477C5A"/>
                                  </a:solidFill>
                                  <a:latin typeface="Cambria Math" panose="02040503050406030204" pitchFamily="18" charset="0"/>
                                </a:rPr>
                                <m:t>𝑣</m:t>
                              </m:r>
                              <m:r>
                                <a:rPr lang="it-IT" sz="1200" i="1" noProof="1">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𝑖</m:t>
                              </m:r>
                            </m:e>
                          </m:d>
                          <m:r>
                            <a:rPr lang="it-IT" sz="1200" b="0" i="1" noProof="1" smtClean="0">
                              <a:solidFill>
                                <a:srgbClr val="477C5A"/>
                              </a:solidFill>
                              <a:latin typeface="Cambria Math" panose="02040503050406030204" pitchFamily="18" charset="0"/>
                            </a:rPr>
                            <m:t>,  ∀</m:t>
                          </m:r>
                          <m:r>
                            <a:rPr lang="it-IT" sz="1200" b="0" i="1" noProof="1" smtClean="0">
                              <a:solidFill>
                                <a:srgbClr val="477C5A"/>
                              </a:solidFill>
                              <a:latin typeface="Cambria Math" panose="02040503050406030204" pitchFamily="18" charset="0"/>
                            </a:rPr>
                            <m:t>𝑖</m:t>
                          </m:r>
                          <m:r>
                            <a:rPr lang="it-IT" sz="1200" b="0" i="1" noProof="1" smtClean="0">
                              <a:solidFill>
                                <a:srgbClr val="477C5A"/>
                              </a:solidFill>
                              <a:latin typeface="Cambria Math" panose="02040503050406030204" pitchFamily="18" charset="0"/>
                            </a:rPr>
                            <m:t>∈</m:t>
                          </m:r>
                          <m:r>
                            <a:rPr lang="it-IT" sz="1200" b="0" i="1" noProof="1" smtClean="0">
                              <a:solidFill>
                                <a:srgbClr val="477C5A"/>
                              </a:solidFill>
                              <a:latin typeface="Cambria Math" panose="02040503050406030204" pitchFamily="18" charset="0"/>
                            </a:rPr>
                            <m:t>𝐼</m:t>
                          </m:r>
                        </m:e>
                      </m:nary>
                    </m:oMath>
                  </m:oMathPara>
                </a14:m>
                <a:endParaRPr lang="it-IT" sz="1200" b="0" noProof="1"/>
              </a:p>
              <a:p>
                <a:pPr marL="514350" lvl="1" indent="-171450">
                  <a:spcAft>
                    <a:spcPts val="150"/>
                  </a:spcAft>
                  <a:buFont typeface="Arial" panose="020B0604020202020204" pitchFamily="34" charset="0"/>
                  <a:buChar char="•"/>
                </a:pPr>
                <a:endParaRPr lang="en-US" sz="1200" noProof="1"/>
              </a:p>
              <a:p>
                <a:pPr>
                  <a:spcAft>
                    <a:spcPts val="150"/>
                  </a:spcAft>
                </a:pPr>
                <a:endParaRPr lang="en-US" sz="1200" noProof="1"/>
              </a:p>
            </p:txBody>
          </p:sp>
        </mc:Choice>
        <mc:Fallback xmlns="">
          <p:sp>
            <p:nvSpPr>
              <p:cNvPr id="17" name="Google Shape;703;p114">
                <a:extLst>
                  <a:ext uri="{FF2B5EF4-FFF2-40B4-BE49-F238E27FC236}">
                    <a16:creationId xmlns:a16="http://schemas.microsoft.com/office/drawing/2014/main" id="{D7AFA29D-DD90-72E8-2F5D-DA33CD13CAC6}"/>
                  </a:ext>
                </a:extLst>
              </p:cNvPr>
              <p:cNvSpPr txBox="1">
                <a:spLocks noRot="1" noChangeAspect="1" noMove="1" noResize="1" noEditPoints="1" noAdjustHandles="1" noChangeArrowheads="1" noChangeShapeType="1" noTextEdit="1"/>
              </p:cNvSpPr>
              <p:nvPr>
                <p:custDataLst>
                  <p:tags r:id="rId16"/>
                </p:custDataLst>
              </p:nvPr>
            </p:nvSpPr>
            <p:spPr>
              <a:xfrm>
                <a:off x="5513713" y="2718181"/>
                <a:ext cx="3285006" cy="1777606"/>
              </a:xfrm>
              <a:prstGeom prst="rect">
                <a:avLst/>
              </a:prstGeom>
              <a:blipFill>
                <a:blip r:embed="rId17"/>
                <a:stretch>
                  <a:fillRect l="-2597" b="-49141"/>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BE42DB70-AE1B-2487-3EB5-963B49AE89B9}"/>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Supply CHAIN Modeling</a:t>
            </a:r>
          </a:p>
        </p:txBody>
      </p:sp>
      <p:pic>
        <p:nvPicPr>
          <p:cNvPr id="16" name="Picture 15">
            <a:extLst>
              <a:ext uri="{FF2B5EF4-FFF2-40B4-BE49-F238E27FC236}">
                <a16:creationId xmlns:a16="http://schemas.microsoft.com/office/drawing/2014/main" id="{D9E329A9-BE56-0E56-84A8-02B334647665}"/>
              </a:ext>
            </a:extLst>
          </p:cNvPr>
          <p:cNvPicPr>
            <a:picLocks noChangeAspect="1"/>
          </p:cNvPicPr>
          <p:nvPr/>
        </p:nvPicPr>
        <p:blipFill>
          <a:blip r:embed="rId18"/>
          <a:stretch>
            <a:fillRect/>
          </a:stretch>
        </p:blipFill>
        <p:spPr>
          <a:xfrm>
            <a:off x="262288" y="1030426"/>
            <a:ext cx="3783668" cy="3184543"/>
          </a:xfrm>
          <a:prstGeom prst="rect">
            <a:avLst/>
          </a:prstGeom>
        </p:spPr>
      </p:pic>
      <p:sp>
        <p:nvSpPr>
          <p:cNvPr id="19" name="TextBox 18">
            <a:extLst>
              <a:ext uri="{FF2B5EF4-FFF2-40B4-BE49-F238E27FC236}">
                <a16:creationId xmlns:a16="http://schemas.microsoft.com/office/drawing/2014/main" id="{E9BEB7FB-3029-BE92-420B-9F551234FE8E}"/>
              </a:ext>
            </a:extLst>
          </p:cNvPr>
          <p:cNvSpPr txBox="1"/>
          <p:nvPr/>
        </p:nvSpPr>
        <p:spPr>
          <a:xfrm>
            <a:off x="2527300" y="3753304"/>
            <a:ext cx="1518656" cy="553998"/>
          </a:xfrm>
          <a:prstGeom prst="rect">
            <a:avLst/>
          </a:prstGeom>
          <a:noFill/>
        </p:spPr>
        <p:txBody>
          <a:bodyPr wrap="square" rtlCol="0">
            <a:spAutoFit/>
          </a:bodyPr>
          <a:lstStyle/>
          <a:p>
            <a:r>
              <a:rPr lang="it-IT" sz="1000" dirty="0">
                <a:solidFill>
                  <a:srgbClr val="FF0000"/>
                </a:solidFill>
                <a:latin typeface="+mn-lt"/>
              </a:rPr>
              <a:t>Supplier </a:t>
            </a:r>
            <a:r>
              <a:rPr lang="it-IT" sz="1000" dirty="0" err="1">
                <a:solidFill>
                  <a:srgbClr val="FF0000"/>
                </a:solidFill>
                <a:latin typeface="+mn-lt"/>
              </a:rPr>
              <a:t>sites</a:t>
            </a:r>
            <a:endParaRPr lang="it-IT" sz="1000" dirty="0">
              <a:solidFill>
                <a:schemeClr val="tx1"/>
              </a:solidFill>
              <a:latin typeface="+mn-lt"/>
            </a:endParaRPr>
          </a:p>
          <a:p>
            <a:r>
              <a:rPr lang="it-IT" sz="1000" dirty="0">
                <a:solidFill>
                  <a:srgbClr val="00B0F0"/>
                </a:solidFill>
                <a:latin typeface="+mn-lt"/>
              </a:rPr>
              <a:t>Intermediate locations </a:t>
            </a:r>
          </a:p>
          <a:p>
            <a:r>
              <a:rPr lang="it-IT" sz="1000" dirty="0" err="1">
                <a:solidFill>
                  <a:srgbClr val="00B050"/>
                </a:solidFill>
                <a:latin typeface="+mn-lt"/>
              </a:rPr>
              <a:t>Manufacturer</a:t>
            </a:r>
            <a:endParaRPr lang="en-US" sz="1000" dirty="0">
              <a:solidFill>
                <a:schemeClr val="tx1"/>
              </a:solidFill>
              <a:latin typeface="+mn-lt"/>
            </a:endParaRPr>
          </a:p>
        </p:txBody>
      </p:sp>
      <p:sp>
        <p:nvSpPr>
          <p:cNvPr id="20" name="Google Shape;10527;p9415">
            <a:extLst>
              <a:ext uri="{FF2B5EF4-FFF2-40B4-BE49-F238E27FC236}">
                <a16:creationId xmlns:a16="http://schemas.microsoft.com/office/drawing/2014/main" id="{F61A6476-139B-6CD3-91BC-9F2FD68320A3}"/>
              </a:ext>
            </a:extLst>
          </p:cNvPr>
          <p:cNvSpPr txBox="1"/>
          <p:nvPr>
            <p:custDataLst>
              <p:tags r:id="rId10"/>
            </p:custDataLst>
          </p:nvPr>
        </p:nvSpPr>
        <p:spPr>
          <a:xfrm>
            <a:off x="4294408" y="2718181"/>
            <a:ext cx="1055828" cy="1822073"/>
          </a:xfrm>
          <a:prstGeom prst="rect">
            <a:avLst/>
          </a:prstGeom>
          <a:solidFill>
            <a:schemeClr val="accent1"/>
          </a:solidFill>
          <a:ln>
            <a:noFill/>
          </a:ln>
        </p:spPr>
        <p:txBody>
          <a:bodyPr spcFirstLastPara="1" wrap="square" lIns="68580" tIns="68580" rIns="68580" bIns="6858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rPr>
              <a:t>Shipments Flow</a:t>
            </a:r>
          </a:p>
        </p:txBody>
      </p:sp>
      <p:sp>
        <p:nvSpPr>
          <p:cNvPr id="23" name="TextBox 22">
            <a:extLst>
              <a:ext uri="{FF2B5EF4-FFF2-40B4-BE49-F238E27FC236}">
                <a16:creationId xmlns:a16="http://schemas.microsoft.com/office/drawing/2014/main" id="{8B25BF9A-2D73-FD4C-64DF-97306FBBDA8B}"/>
              </a:ext>
            </a:extLst>
          </p:cNvPr>
          <p:cNvSpPr txBox="1"/>
          <p:nvPr/>
        </p:nvSpPr>
        <p:spPr>
          <a:xfrm>
            <a:off x="5429250" y="4618899"/>
            <a:ext cx="3452462" cy="230832"/>
          </a:xfrm>
          <a:prstGeom prst="rect">
            <a:avLst/>
          </a:prstGeom>
          <a:noFill/>
        </p:spPr>
        <p:txBody>
          <a:bodyPr wrap="square" rtlCol="0">
            <a:spAutoFit/>
          </a:bodyPr>
          <a:lstStyle/>
          <a:p>
            <a:r>
              <a:rPr lang="en-US" sz="900" dirty="0">
                <a:solidFill>
                  <a:schemeClr val="tx1"/>
                </a:solidFill>
                <a:latin typeface="+mn-lt"/>
              </a:rPr>
              <a:t>1. L. R. Ford and D. R. Fulkerson, “Maximal flow through a network”</a:t>
            </a:r>
          </a:p>
        </p:txBody>
      </p:sp>
    </p:spTree>
    <p:custDataLst>
      <p:tags r:id="rId1"/>
    </p:custDataLst>
    <p:extLst>
      <p:ext uri="{BB962C8B-B14F-4D97-AF65-F5344CB8AC3E}">
        <p14:creationId xmlns:p14="http://schemas.microsoft.com/office/powerpoint/2010/main" val="245854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8279-0B4E-813A-2EBE-EF73E3F080D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B5C79D2-965A-2B21-9A3A-75F5652FB387}"/>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8E1CDBF2-9076-C9E6-5A9F-66A720987504}"/>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5F0BC73-D1C8-99B9-AEAA-090EFE260D01}"/>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29" name="Google Shape;10527;p9415">
            <a:extLst>
              <a:ext uri="{FF2B5EF4-FFF2-40B4-BE49-F238E27FC236}">
                <a16:creationId xmlns:a16="http://schemas.microsoft.com/office/drawing/2014/main" id="{F643E849-CBAB-0F37-9978-26D6C617F039}"/>
              </a:ext>
            </a:extLst>
          </p:cNvPr>
          <p:cNvSpPr txBox="1"/>
          <p:nvPr>
            <p:custDataLst>
              <p:tags r:id="rId4"/>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mc:AlternateContent xmlns:mc="http://schemas.openxmlformats.org/markup-compatibility/2006" xmlns:a14="http://schemas.microsoft.com/office/drawing/2010/main">
        <mc:Choice Requires="a14">
          <p:sp>
            <p:nvSpPr>
              <p:cNvPr id="32" name="Google Shape;703;p114">
                <a:extLst>
                  <a:ext uri="{FF2B5EF4-FFF2-40B4-BE49-F238E27FC236}">
                    <a16:creationId xmlns:a16="http://schemas.microsoft.com/office/drawing/2014/main" id="{0CB8B2B5-4DD5-D52F-5C9D-E8DE884AA5E8}"/>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fontScale="700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700" noProof="1"/>
                  <a:t>Shipment flow function used to estimate the </a:t>
                </a:r>
                <a:r>
                  <a:rPr lang="en-US" sz="1700" b="1" noProof="1"/>
                  <a:t>empirical probabilities</a:t>
                </a:r>
                <a:r>
                  <a:rPr lang="en-US" sz="1700" noProof="1"/>
                  <a:t> of transition:</a:t>
                </a:r>
              </a:p>
              <a:p>
                <a:pPr>
                  <a:spcAft>
                    <a:spcPts val="300"/>
                  </a:spcAft>
                </a:pPr>
                <a14:m>
                  <m:oMathPara xmlns:m="http://schemas.openxmlformats.org/officeDocument/2006/math">
                    <m:oMathParaPr>
                      <m:jc m:val="centerGroup"/>
                    </m:oMathParaPr>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 </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𝑓</m:t>
                              </m:r>
                            </m:e>
                            <m:sub>
                              <m:r>
                                <a:rPr lang="it-IT" sz="1700" i="1" noProof="1">
                                  <a:latin typeface="Cambria Math" panose="02040503050406030204" pitchFamily="18" charset="0"/>
                                </a:rPr>
                                <m:t>𝑣</m:t>
                              </m:r>
                            </m:sub>
                          </m:sSub>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den>
                      </m:f>
                      <m:r>
                        <a:rPr lang="it-IT" sz="1700" i="1" noProof="1">
                          <a:latin typeface="Cambria Math" panose="02040503050406030204" pitchFamily="18" charset="0"/>
                        </a:rPr>
                        <m:t>=</m:t>
                      </m:r>
                      <m:f>
                        <m:fPr>
                          <m:ctrlPr>
                            <a:rPr lang="it-IT" sz="1700" i="1" noProof="1">
                              <a:latin typeface="Cambria Math" panose="02040503050406030204" pitchFamily="18" charset="0"/>
                            </a:rPr>
                          </m:ctrlPr>
                        </m:fPr>
                        <m:num>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r>
                            <a:rPr lang="it-IT" sz="1700" i="1" noProof="1">
                              <a:latin typeface="Cambria Math" panose="02040503050406030204" pitchFamily="18" charset="0"/>
                            </a:rPr>
                            <m:t>)</m:t>
                          </m:r>
                        </m:num>
                        <m:den>
                          <m:nary>
                            <m:naryPr>
                              <m:chr m:val="∑"/>
                              <m:supHide m:val="on"/>
                              <m:ctrlPr>
                                <a:rPr lang="it-IT" sz="1700" i="1" noProof="1">
                                  <a:latin typeface="Cambria Math" panose="02040503050406030204" pitchFamily="18" charset="0"/>
                                </a:rPr>
                              </m:ctrlPr>
                            </m:naryPr>
                            <m:sub>
                              <m:d>
                                <m:dPr>
                                  <m:ctrlPr>
                                    <a:rPr lang="it-IT" sz="1700" i="1" noProof="1">
                                      <a:latin typeface="Cambria Math" panose="02040503050406030204" pitchFamily="18" charset="0"/>
                                    </a:rPr>
                                  </m:ctrlPr>
                                </m:dPr>
                                <m:e>
                                  <m:r>
                                    <m:rPr>
                                      <m:brk m:alnAt="7"/>
                                    </m:rP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e>
                              </m:d>
                              <m:r>
                                <a:rPr lang="it-IT" sz="1700" i="1" noProof="1">
                                  <a:latin typeface="Cambria Math" panose="02040503050406030204" pitchFamily="18" charset="0"/>
                                </a:rPr>
                                <m:t>∈</m:t>
                              </m:r>
                              <m:r>
                                <a:rPr lang="it-IT" sz="1700" i="1" noProof="1">
                                  <a:latin typeface="Cambria Math" panose="02040503050406030204" pitchFamily="18" charset="0"/>
                                </a:rPr>
                                <m:t>𝐴</m:t>
                              </m:r>
                            </m:sub>
                            <m:sup/>
                            <m:e>
                              <m:r>
                                <a:rPr lang="it-IT" sz="1700" i="1" noProof="1">
                                  <a:latin typeface="Cambria Math" panose="02040503050406030204" pitchFamily="18" charset="0"/>
                                </a:rPr>
                                <m:t>𝑓</m:t>
                              </m:r>
                              <m:r>
                                <a:rPr lang="it-IT" sz="1700" i="1" noProof="1">
                                  <a:latin typeface="Cambria Math" panose="02040503050406030204" pitchFamily="18" charset="0"/>
                                </a:rPr>
                                <m:t>(</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𝑧</m:t>
                              </m:r>
                              <m:r>
                                <a:rPr lang="it-IT" sz="1700" i="1" noProof="1">
                                  <a:latin typeface="Cambria Math" panose="02040503050406030204" pitchFamily="18" charset="0"/>
                                </a:rPr>
                                <m:t>)</m:t>
                              </m:r>
                            </m:e>
                          </m:nary>
                        </m:den>
                      </m:f>
                      <m:r>
                        <a:rPr lang="it-IT" sz="1700" i="1" noProof="1">
                          <a:latin typeface="Cambria Math" panose="02040503050406030204" pitchFamily="18" charset="0"/>
                        </a:rPr>
                        <m:t>, ∀</m:t>
                      </m:r>
                      <m:d>
                        <m:dPr>
                          <m:ctrlPr>
                            <a:rPr lang="it-IT" sz="1700" i="1" noProof="1">
                              <a:latin typeface="Cambria Math" panose="02040503050406030204" pitchFamily="18" charset="0"/>
                            </a:rPr>
                          </m:ctrlPr>
                        </m:dPr>
                        <m:e>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𝑢</m:t>
                          </m:r>
                        </m:e>
                      </m:d>
                      <m:r>
                        <a:rPr lang="it-IT" sz="1700" i="1" noProof="1">
                          <a:latin typeface="Cambria Math" panose="02040503050406030204" pitchFamily="18" charset="0"/>
                        </a:rPr>
                        <m:t>∈</m:t>
                      </m:r>
                      <m:r>
                        <a:rPr lang="it-IT" sz="1700" i="1" noProof="1">
                          <a:latin typeface="Cambria Math" panose="02040503050406030204" pitchFamily="18" charset="0"/>
                        </a:rPr>
                        <m:t>𝐴</m:t>
                      </m:r>
                    </m:oMath>
                  </m:oMathPara>
                </a14:m>
                <a:endParaRPr lang="en-US" sz="1700" noProof="1"/>
              </a:p>
              <a:p>
                <a:pPr>
                  <a:spcAft>
                    <a:spcPts val="300"/>
                  </a:spcAft>
                </a:pPr>
                <a:endParaRPr lang="en-US" sz="1700" noProof="1"/>
              </a:p>
              <a:p>
                <a:pPr>
                  <a:spcAft>
                    <a:spcPts val="300"/>
                  </a:spcAft>
                </a:pPr>
                <a:r>
                  <a:rPr lang="en-US" sz="1700" noProof="1"/>
                  <a:t>The correspondant </a:t>
                </a:r>
                <a14:m>
                  <m:oMath xmlns:m="http://schemas.openxmlformats.org/officeDocument/2006/math">
                    <m:sSub>
                      <m:sSubPr>
                        <m:ctrlPr>
                          <a:rPr lang="it-IT" sz="1700" i="1" noProof="1">
                            <a:latin typeface="Cambria Math" panose="02040503050406030204" pitchFamily="18" charset="0"/>
                          </a:rPr>
                        </m:ctrlPr>
                      </m:sSubPr>
                      <m:e>
                        <m:r>
                          <a:rPr lang="it-IT" sz="1700" i="1" noProof="1">
                            <a:latin typeface="Cambria Math" panose="02040503050406030204" pitchFamily="18" charset="0"/>
                          </a:rPr>
                          <m:t>𝑃</m:t>
                        </m:r>
                        <m:r>
                          <a:rPr lang="it-IT" sz="1700" i="1" noProof="1">
                            <a:latin typeface="Cambria Math" panose="02040503050406030204" pitchFamily="18" charset="0"/>
                          </a:rPr>
                          <m:t>=[</m:t>
                        </m:r>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m:t>
                    </m:r>
                  </m:oMath>
                </a14:m>
                <a:r>
                  <a:rPr lang="en-US" sz="1700" noProof="1"/>
                  <a:t> forms a row-stocasthic transition probabilities matrix:</a:t>
                </a:r>
              </a:p>
              <a:p>
                <a:pPr>
                  <a:spcAft>
                    <a:spcPts val="300"/>
                  </a:spcAft>
                </a:pPr>
                <a14:m>
                  <m:oMathPara xmlns:m="http://schemas.openxmlformats.org/officeDocument/2006/math">
                    <m:oMathParaPr>
                      <m:jc m:val="centerGroup"/>
                    </m:oMathParaPr>
                    <m:oMath xmlns:m="http://schemas.openxmlformats.org/officeDocument/2006/math">
                      <m:nary>
                        <m:naryPr>
                          <m:chr m:val="∑"/>
                          <m:supHide m:val="on"/>
                          <m:ctrlPr>
                            <a:rPr lang="en-US" sz="1700" i="1" noProof="1">
                              <a:latin typeface="Cambria Math" panose="02040503050406030204" pitchFamily="18" charset="0"/>
                            </a:rPr>
                          </m:ctrlPr>
                        </m:naryPr>
                        <m:sub>
                          <m:r>
                            <m:rPr>
                              <m:brk m:alnAt="7"/>
                            </m:rPr>
                            <a:rPr lang="it-IT" sz="1700" i="1" noProof="1">
                              <a:latin typeface="Cambria Math" panose="02040503050406030204" pitchFamily="18" charset="0"/>
                            </a:rPr>
                            <m:t>𝑢</m:t>
                          </m:r>
                          <m:r>
                            <a:rPr lang="it-IT" sz="1700" i="1" noProof="1">
                              <a:latin typeface="Cambria Math" panose="02040503050406030204" pitchFamily="18" charset="0"/>
                            </a:rPr>
                            <m:t>∈</m:t>
                          </m:r>
                          <m:r>
                            <a:rPr lang="it-IT" sz="1700" i="1" noProof="1">
                              <a:latin typeface="Cambria Math" panose="02040503050406030204" pitchFamily="18" charset="0"/>
                            </a:rPr>
                            <m:t>𝑉</m:t>
                          </m:r>
                        </m:sub>
                        <m:sup/>
                        <m:e>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𝑣𝑢</m:t>
                              </m:r>
                            </m:sub>
                          </m:sSub>
                          <m:r>
                            <a:rPr lang="it-IT" sz="1700" i="1" noProof="1">
                              <a:latin typeface="Cambria Math" panose="02040503050406030204" pitchFamily="18" charset="0"/>
                            </a:rPr>
                            <m:t>=1</m:t>
                          </m:r>
                        </m:e>
                      </m:nary>
                      <m:r>
                        <a:rPr lang="it-IT" sz="1700" i="1" noProof="1">
                          <a:latin typeface="Cambria Math" panose="02040503050406030204" pitchFamily="18" charset="0"/>
                        </a:rPr>
                        <m:t>, ∀</m:t>
                      </m:r>
                      <m:r>
                        <a:rPr lang="it-IT" sz="1700" i="1" noProof="1">
                          <a:latin typeface="Cambria Math" panose="02040503050406030204" pitchFamily="18" charset="0"/>
                        </a:rPr>
                        <m:t>𝑣</m:t>
                      </m:r>
                      <m:r>
                        <a:rPr lang="it-IT" sz="1700" i="1" noProof="1">
                          <a:latin typeface="Cambria Math" panose="02040503050406030204" pitchFamily="18" charset="0"/>
                        </a:rPr>
                        <m:t>∈</m:t>
                      </m:r>
                      <m:r>
                        <a:rPr lang="it-IT" sz="1700" i="1" noProof="1">
                          <a:latin typeface="Cambria Math" panose="02040503050406030204" pitchFamily="18" charset="0"/>
                        </a:rPr>
                        <m:t>𝑉</m:t>
                      </m:r>
                    </m:oMath>
                  </m:oMathPara>
                </a14:m>
                <a:endParaRPr lang="en-US" sz="1700" noProof="1"/>
              </a:p>
              <a:p>
                <a:pPr>
                  <a:spcAft>
                    <a:spcPts val="300"/>
                  </a:spcAft>
                </a:pPr>
                <a:endParaRPr lang="en-US" sz="1700" noProof="1"/>
              </a:p>
              <a:p>
                <a:pPr>
                  <a:spcAft>
                    <a:spcPts val="300"/>
                  </a:spcAft>
                </a:pPr>
                <a:r>
                  <a:rPr lang="en-US" sz="1700" noProof="1"/>
                  <a:t>The manufacturer is treated as an absorbing state:</a:t>
                </a:r>
              </a:p>
              <a:p>
                <a:pPr>
                  <a:spcAft>
                    <a:spcPts val="300"/>
                  </a:spcAft>
                </a:pPr>
                <a14:m>
                  <m:oMathPara xmlns:m="http://schemas.openxmlformats.org/officeDocument/2006/math">
                    <m:oMathParaPr>
                      <m:jc m:val="centerGroup"/>
                    </m:oMathParaPr>
                    <m:oMath xmlns:m="http://schemas.openxmlformats.org/officeDocument/2006/math">
                      <m:sSub>
                        <m:sSubPr>
                          <m:ctrlPr>
                            <a:rPr lang="en-US" sz="1700" i="1" noProof="1">
                              <a:latin typeface="Cambria Math" panose="02040503050406030204" pitchFamily="18" charset="0"/>
                            </a:rPr>
                          </m:ctrlPr>
                        </m:sSubPr>
                        <m:e>
                          <m:r>
                            <a:rPr lang="it-IT" sz="1700" i="1" noProof="1">
                              <a:latin typeface="Cambria Math" panose="02040503050406030204" pitchFamily="18" charset="0"/>
                            </a:rPr>
                            <m:t>𝑃</m:t>
                          </m:r>
                        </m:e>
                        <m:sub>
                          <m:r>
                            <a:rPr lang="it-IT" sz="1700" i="1" noProof="1">
                              <a:latin typeface="Cambria Math" panose="02040503050406030204" pitchFamily="18" charset="0"/>
                            </a:rPr>
                            <m:t>𝑚𝑚</m:t>
                          </m:r>
                        </m:sub>
                      </m:sSub>
                      <m:r>
                        <a:rPr lang="it-IT" sz="1700" i="1" noProof="1">
                          <a:latin typeface="Cambria Math" panose="02040503050406030204" pitchFamily="18" charset="0"/>
                        </a:rPr>
                        <m:t>=1</m:t>
                      </m:r>
                    </m:oMath>
                  </m:oMathPara>
                </a14:m>
                <a:endParaRPr lang="en-US" sz="1700" noProof="1"/>
              </a:p>
              <a:p>
                <a:pPr>
                  <a:spcAft>
                    <a:spcPts val="300"/>
                  </a:spcAft>
                </a:pPr>
                <a:endParaRPr lang="en-US" sz="1200" noProof="1"/>
              </a:p>
            </p:txBody>
          </p:sp>
        </mc:Choice>
        <mc:Fallback xmlns="">
          <p:sp>
            <p:nvSpPr>
              <p:cNvPr id="32" name="Google Shape;703;p114">
                <a:extLst>
                  <a:ext uri="{FF2B5EF4-FFF2-40B4-BE49-F238E27FC236}">
                    <a16:creationId xmlns:a16="http://schemas.microsoft.com/office/drawing/2014/main" id="{0CB8B2B5-4DD5-D52F-5C9D-E8DE884AA5E8}"/>
                  </a:ext>
                </a:extLst>
              </p:cNvPr>
              <p:cNvSpPr txBox="1">
                <a:spLocks noRot="1" noChangeAspect="1" noMove="1" noResize="1" noEditPoints="1" noAdjustHandles="1" noChangeArrowheads="1" noChangeShapeType="1" noTextEdit="1"/>
              </p:cNvSpPr>
              <p:nvPr>
                <p:custDataLst>
                  <p:tags r:id="rId13"/>
                </p:custDataLst>
              </p:nvPr>
            </p:nvSpPr>
            <p:spPr>
              <a:xfrm>
                <a:off x="1172228" y="1651000"/>
                <a:ext cx="6794499" cy="2254250"/>
              </a:xfrm>
              <a:prstGeom prst="rect">
                <a:avLst/>
              </a:prstGeom>
              <a:blipFill>
                <a:blip r:embed="rId14"/>
                <a:stretch>
                  <a:fillRect l="-359" t="-541" b="-864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C378F589-64E8-489E-9F5E-FD312AA79AEA}"/>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02D786E8-4340-71AE-804E-B9794F6B5F25}"/>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46639CE-2F27-F6FF-2A78-6ADB8D2785E6}"/>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13" name="Google Shape;10527;p9415">
            <a:extLst>
              <a:ext uri="{FF2B5EF4-FFF2-40B4-BE49-F238E27FC236}">
                <a16:creationId xmlns:a16="http://schemas.microsoft.com/office/drawing/2014/main" id="{77AD366E-28EF-5EC5-6E5B-17D292726980}"/>
              </a:ext>
            </a:extLst>
          </p:cNvPr>
          <p:cNvSpPr txBox="1"/>
          <p:nvPr>
            <p:custDataLst>
              <p:tags r:id="rId8"/>
            </p:custDataLst>
          </p:nvPr>
        </p:nvSpPr>
        <p:spPr>
          <a:xfrm>
            <a:off x="227297" y="997834"/>
            <a:ext cx="7346949"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Empirical Probabilities</a:t>
            </a:r>
          </a:p>
        </p:txBody>
      </p:sp>
      <p:sp>
        <p:nvSpPr>
          <p:cNvPr id="15" name="Google Shape;10527;p9415">
            <a:extLst>
              <a:ext uri="{FF2B5EF4-FFF2-40B4-BE49-F238E27FC236}">
                <a16:creationId xmlns:a16="http://schemas.microsoft.com/office/drawing/2014/main" id="{173534A3-76B0-78CB-62BB-B76695276E57}"/>
              </a:ext>
            </a:extLst>
          </p:cNvPr>
          <p:cNvSpPr txBox="1"/>
          <p:nvPr>
            <p:custDataLst>
              <p:tags r:id="rId9"/>
            </p:custDataLst>
          </p:nvPr>
        </p:nvSpPr>
        <p:spPr>
          <a:xfrm>
            <a:off x="7574246"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14400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1D40-40D5-47A0-D74F-45A4F7E8BC8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E46973B-DB11-983B-9415-43D05823942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FB5C79D2-965A-2B21-9A3A-75F5652FB387}"/>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CFD3DC0-3A1D-3DC9-BA2A-991BCAD0439D}"/>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34" name="Google Shape;10527;p9415">
            <a:extLst>
              <a:ext uri="{FF2B5EF4-FFF2-40B4-BE49-F238E27FC236}">
                <a16:creationId xmlns:a16="http://schemas.microsoft.com/office/drawing/2014/main" id="{3A5DAC6B-5182-626E-2A7B-87A8A0A529BF}"/>
              </a:ext>
            </a:extLst>
          </p:cNvPr>
          <p:cNvSpPr txBox="1"/>
          <p:nvPr>
            <p:custDataLst>
              <p:tags r:id="rId4"/>
            </p:custDataLst>
          </p:nvPr>
        </p:nvSpPr>
        <p:spPr>
          <a:xfrm>
            <a:off x="881348" y="997833"/>
            <a:ext cx="7341902" cy="504062"/>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Probabilistic Routing</a:t>
            </a:r>
          </a:p>
        </p:txBody>
      </p:sp>
      <mc:AlternateContent xmlns:mc="http://schemas.openxmlformats.org/markup-compatibility/2006" xmlns:a14="http://schemas.microsoft.com/office/drawing/2010/main">
        <mc:Choice Requires="a14">
          <p:sp>
            <p:nvSpPr>
              <p:cNvPr id="32" name="Google Shape;703;p114">
                <a:extLst>
                  <a:ext uri="{FF2B5EF4-FFF2-40B4-BE49-F238E27FC236}">
                    <a16:creationId xmlns:a16="http://schemas.microsoft.com/office/drawing/2014/main" id="{A075AB46-77D1-3BB0-D553-16FFA2DCD79C}"/>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Given a maximal path:  </a:t>
                </a:r>
              </a:p>
              <a:p>
                <a:pPr>
                  <a:spcAft>
                    <a:spcPts val="300"/>
                  </a:spcAft>
                </a:pPr>
                <a14:m>
                  <m:oMathPara xmlns:m="http://schemas.openxmlformats.org/officeDocument/2006/math">
                    <m:oMathParaPr>
                      <m:jc m:val="centerGroup"/>
                    </m:oMathParaPr>
                    <m:oMath xmlns:m="http://schemas.openxmlformats.org/officeDocument/2006/math">
                      <m:r>
                        <m:rPr>
                          <m:sty m:val="p"/>
                        </m:rPr>
                        <a:rPr lang="it-IT" sz="1200" i="1" noProof="1">
                          <a:latin typeface="Cambria Math" panose="02040503050406030204" pitchFamily="18" charset="0"/>
                        </a:rPr>
                        <m:t>π</m:t>
                      </m:r>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m:t>
                          </m:r>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r>
                        <a:rPr lang="it-IT" sz="1200" i="1" noProof="1">
                          <a:latin typeface="Cambria Math" panose="02040503050406030204" pitchFamily="18" charset="0"/>
                        </a:rPr>
                        <m:t>)</m:t>
                      </m:r>
                    </m:oMath>
                  </m:oMathPara>
                </a14:m>
                <a:endParaRPr lang="en-US" sz="1200" noProof="1"/>
              </a:p>
              <a:p>
                <a:pPr>
                  <a:spcAft>
                    <a:spcPts val="300"/>
                  </a:spcAft>
                </a:pPr>
                <a:endParaRPr lang="en-US" sz="1200" noProof="1"/>
              </a:p>
              <a:p>
                <a:pPr>
                  <a:spcAft>
                    <a:spcPts val="300"/>
                  </a:spcAft>
                </a:pPr>
                <a:r>
                  <a:rPr lang="en-US" sz="1200" noProof="1"/>
                  <a:t>The </a:t>
                </a:r>
                <a:r>
                  <a:rPr lang="en-US" sz="1200" b="1" noProof="1"/>
                  <a:t>Markov Property </a:t>
                </a:r>
                <a:r>
                  <a:rPr lang="en-US" sz="1200" noProof="1"/>
                  <a:t>is used to compute the path probability:</a:t>
                </a:r>
              </a:p>
              <a:p>
                <a:pPr>
                  <a:spcAft>
                    <a:spcPts val="300"/>
                  </a:spcAft>
                </a:pPr>
                <a14:m>
                  <m:oMathPara xmlns:m="http://schemas.openxmlformats.org/officeDocument/2006/math">
                    <m:oMathParaPr>
                      <m:jc m:val="centerGroup"/>
                    </m:oMathParaPr>
                    <m:oMath xmlns:m="http://schemas.openxmlformats.org/officeDocument/2006/math">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𝜋</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d>
                        <m:dPr>
                          <m:ctrlPr>
                            <a:rPr lang="it-IT" sz="1200" i="1" noProof="1">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1</m:t>
                              </m:r>
                            </m:sub>
                          </m:sSub>
                          <m:r>
                            <a:rPr lang="it-IT" sz="1200" i="1" noProof="1">
                              <a:latin typeface="Cambria Math" panose="02040503050406030204" pitchFamily="18" charset="0"/>
                              <a:ea typeface="Cambria Math" panose="02040503050406030204" pitchFamily="18" charset="0"/>
                            </a:rPr>
                            <m:t>, …,</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m:rPr>
                                  <m:sty m:val="p"/>
                                </m:rPr>
                                <a:rPr lang="it-IT" sz="1200" i="1" noProof="1">
                                  <a:latin typeface="Cambria Math" panose="02040503050406030204" pitchFamily="18" charset="0"/>
                                </a:rPr>
                                <m:t>k</m:t>
                              </m:r>
                            </m:sub>
                          </m:sSub>
                          <m:r>
                            <a:rPr lang="it-IT" sz="1200" i="1" noProof="1">
                              <a:latin typeface="Cambria Math" panose="02040503050406030204" pitchFamily="18" charset="0"/>
                            </a:rPr>
                            <m:t>=</m:t>
                          </m:r>
                          <m:r>
                            <m:rPr>
                              <m:sty m:val="p"/>
                            </m:rPr>
                            <a:rPr lang="it-IT" sz="1200" i="1" noProof="1">
                              <a:latin typeface="Cambria Math" panose="02040503050406030204" pitchFamily="18" charset="0"/>
                            </a:rPr>
                            <m:t>m</m:t>
                          </m:r>
                        </m:e>
                      </m:d>
                      <m:r>
                        <a:rPr lang="it-IT" sz="1200" i="1" noProof="1">
                          <a:latin typeface="Cambria Math" panose="02040503050406030204" pitchFamily="18" charset="0"/>
                          <a:ea typeface="Cambria Math" panose="02040503050406030204" pitchFamily="18" charset="0"/>
                        </a:rPr>
                        <m:t>=</m:t>
                      </m:r>
                      <m:r>
                        <a:rPr lang="it-IT" sz="1200" i="1" noProof="1">
                          <a:latin typeface="Cambria Math" panose="02040503050406030204" pitchFamily="18" charset="0"/>
                          <a:ea typeface="Cambria Math" panose="02040503050406030204" pitchFamily="18" charset="0"/>
                        </a:rPr>
                        <m:t>ℙ</m:t>
                      </m:r>
                      <m:r>
                        <a:rPr lang="it-IT" sz="1200" i="1" noProof="1">
                          <a:latin typeface="Cambria Math" panose="02040503050406030204" pitchFamily="18" charset="0"/>
                          <a:ea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X</m:t>
                          </m:r>
                        </m:e>
                        <m:sub>
                          <m:r>
                            <a:rPr lang="it-IT" sz="1200" i="1" noProof="1">
                              <a:latin typeface="Cambria Math" panose="02040503050406030204" pitchFamily="18" charset="0"/>
                            </a:rPr>
                            <m:t>0</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i="1" noProof="1">
                              <a:latin typeface="Cambria Math" panose="02040503050406030204" pitchFamily="18" charset="0"/>
                            </a:rPr>
                            <m:t>v</m:t>
                          </m:r>
                        </m:e>
                        <m:sub>
                          <m:r>
                            <a:rPr lang="it-IT" sz="1200" i="1" noProof="1">
                              <a:latin typeface="Cambria Math" panose="02040503050406030204" pitchFamily="18" charset="0"/>
                            </a:rPr>
                            <m:t>0</m:t>
                          </m:r>
                        </m:sub>
                      </m:sSub>
                      <m:r>
                        <a:rPr lang="it-IT" sz="1200" i="1" noProof="1">
                          <a:latin typeface="Cambria Math" panose="02040503050406030204" pitchFamily="18" charset="0"/>
                        </a:rPr>
                        <m:t>) ⋅</m:t>
                      </m:r>
                      <m:nary>
                        <m:naryPr>
                          <m:chr m:val="∏"/>
                          <m:ctrlPr>
                            <a:rPr lang="it-IT" sz="1200" i="1" noProof="1">
                              <a:latin typeface="Cambria Math" panose="02040503050406030204" pitchFamily="18" charset="0"/>
                            </a:rPr>
                          </m:ctrlPr>
                        </m:naryPr>
                        <m:sub>
                          <m:r>
                            <m:rPr>
                              <m:brk m:alnAt="23"/>
                            </m:rPr>
                            <a:rPr lang="it-IT" sz="1200" i="1" noProof="1">
                              <a:latin typeface="Cambria Math" panose="02040503050406030204" pitchFamily="18" charset="0"/>
                            </a:rPr>
                            <m:t>𝑖</m:t>
                          </m:r>
                          <m:r>
                            <a:rPr lang="it-IT" sz="1200" i="1" noProof="1">
                              <a:latin typeface="Cambria Math" panose="02040503050406030204" pitchFamily="18" charset="0"/>
                            </a:rPr>
                            <m:t>=0</m:t>
                          </m:r>
                        </m:sub>
                        <m:sup>
                          <m:r>
                            <a:rPr lang="it-IT" sz="1200" i="1" noProof="1">
                              <a:latin typeface="Cambria Math" panose="02040503050406030204" pitchFamily="18" charset="0"/>
                            </a:rPr>
                            <m:t>𝑘</m:t>
                          </m:r>
                          <m:r>
                            <a:rPr lang="it-IT" sz="1200" i="1" noProof="1">
                              <a:latin typeface="Cambria Math" panose="02040503050406030204" pitchFamily="18" charset="0"/>
                            </a:rPr>
                            <m:t>−1</m:t>
                          </m:r>
                        </m:sup>
                        <m:e>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𝑃</m:t>
                              </m:r>
                            </m:e>
                            <m: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sub>
                              </m:sSub>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𝑣</m:t>
                                  </m:r>
                                </m:e>
                                <m:sub>
                                  <m:r>
                                    <a:rPr lang="it-IT" sz="1200" i="1" noProof="1">
                                      <a:latin typeface="Cambria Math" panose="02040503050406030204" pitchFamily="18" charset="0"/>
                                    </a:rPr>
                                    <m:t>𝑖</m:t>
                                  </m:r>
                                  <m:r>
                                    <a:rPr lang="it-IT" sz="1200" i="1" noProof="1">
                                      <a:latin typeface="Cambria Math" panose="02040503050406030204" pitchFamily="18" charset="0"/>
                                    </a:rPr>
                                    <m:t>+1</m:t>
                                  </m:r>
                                </m:sub>
                              </m:sSub>
                            </m:sub>
                          </m:sSub>
                        </m:e>
                      </m:nary>
                    </m:oMath>
                  </m:oMathPara>
                </a14:m>
                <a:endParaRPr lang="en-US" sz="1200" noProof="1"/>
              </a:p>
            </p:txBody>
          </p:sp>
        </mc:Choice>
        <mc:Fallback xmlns="">
          <p:sp>
            <p:nvSpPr>
              <p:cNvPr id="32" name="Google Shape;703;p114">
                <a:extLst>
                  <a:ext uri="{FF2B5EF4-FFF2-40B4-BE49-F238E27FC236}">
                    <a16:creationId xmlns:a16="http://schemas.microsoft.com/office/drawing/2014/main" id="{A075AB46-77D1-3BB0-D553-16FFA2DCD79C}"/>
                  </a:ext>
                </a:extLst>
              </p:cNvPr>
              <p:cNvSpPr txBox="1">
                <a:spLocks noRot="1" noChangeAspect="1" noMove="1" noResize="1" noEditPoints="1" noAdjustHandles="1" noChangeArrowheads="1" noChangeShapeType="1" noTextEdit="1"/>
              </p:cNvSpPr>
              <p:nvPr>
                <p:custDataLst>
                  <p:tags r:id="rId13"/>
                </p:custDataLst>
              </p:nvPr>
            </p:nvSpPr>
            <p:spPr>
              <a:xfrm>
                <a:off x="1172228" y="1651000"/>
                <a:ext cx="6794499" cy="2254250"/>
              </a:xfrm>
              <a:prstGeom prst="rect">
                <a:avLst/>
              </a:prstGeom>
              <a:blipFill>
                <a:blip r:embed="rId14"/>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8578573A-347C-D0F6-CE30-3638B000367E}"/>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93CC9BAF-A9D4-F2D9-EF8D-C722579AD227}"/>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FF755D45-087A-58D1-FC13-DF15365FA88D}"/>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6" name="Google Shape;10527;p9415">
            <a:extLst>
              <a:ext uri="{FF2B5EF4-FFF2-40B4-BE49-F238E27FC236}">
                <a16:creationId xmlns:a16="http://schemas.microsoft.com/office/drawing/2014/main" id="{CCE43987-21DA-7BDD-0F69-2E5B0E7BD174}"/>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8" name="Google Shape;10527;p9415">
            <a:extLst>
              <a:ext uri="{FF2B5EF4-FFF2-40B4-BE49-F238E27FC236}">
                <a16:creationId xmlns:a16="http://schemas.microsoft.com/office/drawing/2014/main" id="{A4C9F790-7C0B-A863-5CA8-5FDA683C5078}"/>
              </a:ext>
            </a:extLst>
          </p:cNvPr>
          <p:cNvSpPr txBox="1"/>
          <p:nvPr>
            <p:custDataLst>
              <p:tags r:id="rId9"/>
            </p:custDataLst>
          </p:nvPr>
        </p:nvSpPr>
        <p:spPr>
          <a:xfrm>
            <a:off x="8223250" y="997837"/>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281311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3723E-726C-C09B-17B1-671AF16429C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8267F5-253D-13A5-D3AC-7E8998EB41B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5" name="think-cell data - do not delete" hidden="1">
                        <a:extLst>
                          <a:ext uri="{FF2B5EF4-FFF2-40B4-BE49-F238E27FC236}">
                            <a16:creationId xmlns:a16="http://schemas.microsoft.com/office/drawing/2014/main" id="{4E46973B-DB11-983B-9415-43D058239423}"/>
                          </a:ext>
                        </a:extLst>
                      </p:cNvPr>
                      <p:cNvPicPr/>
                      <p:nvPr/>
                    </p:nvPicPr>
                    <p:blipFill>
                      <a:blip r:embed="rId12"/>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F3D367C-5ABE-6E64-AC4C-7F04892453FB}"/>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Markov Chain Routing Model</a:t>
            </a:r>
          </a:p>
        </p:txBody>
      </p:sp>
      <p:sp>
        <p:nvSpPr>
          <p:cNvPr id="29" name="Google Shape;10527;p9415">
            <a:extLst>
              <a:ext uri="{FF2B5EF4-FFF2-40B4-BE49-F238E27FC236}">
                <a16:creationId xmlns:a16="http://schemas.microsoft.com/office/drawing/2014/main" id="{4FFEB157-6598-6A70-1061-5D6959356F5B}"/>
              </a:ext>
            </a:extLst>
          </p:cNvPr>
          <p:cNvSpPr txBox="1"/>
          <p:nvPr>
            <p:custDataLst>
              <p:tags r:id="rId4"/>
            </p:custDataLst>
          </p:nvPr>
        </p:nvSpPr>
        <p:spPr>
          <a:xfrm>
            <a:off x="1530353" y="997837"/>
            <a:ext cx="7341902"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rgbClr val="4F8161"/>
                </a:solidFill>
                <a:latin typeface="+mj-lt"/>
              </a:rPr>
              <a:t>Carrier-Conditioned Dynamics</a:t>
            </a:r>
          </a:p>
        </p:txBody>
      </p:sp>
      <mc:AlternateContent xmlns:mc="http://schemas.openxmlformats.org/markup-compatibility/2006" xmlns:a14="http://schemas.microsoft.com/office/drawing/2010/main">
        <mc:Choice Requires="a14">
          <p:sp>
            <p:nvSpPr>
              <p:cNvPr id="32" name="Google Shape;703;p114">
                <a:extLst>
                  <a:ext uri="{FF2B5EF4-FFF2-40B4-BE49-F238E27FC236}">
                    <a16:creationId xmlns:a16="http://schemas.microsoft.com/office/drawing/2014/main" id="{299BD239-8525-7C42-3FBF-F49541C21847}"/>
                  </a:ext>
                </a:extLst>
              </p:cNvPr>
              <p:cNvSpPr txBox="1"/>
              <p:nvPr>
                <p:custDataLst>
                  <p:tags r:id="rId5"/>
                </p:custDataLst>
              </p:nvPr>
            </p:nvSpPr>
            <p:spPr>
              <a:xfrm>
                <a:off x="1172228" y="1651000"/>
                <a:ext cx="6794499" cy="225425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1200" noProof="1"/>
                  <a:t>Shipment flows and routing probabilities are further </a:t>
                </a:r>
                <a:r>
                  <a:rPr lang="en-US" sz="1200" b="1" noProof="1"/>
                  <a:t>conditioned</a:t>
                </a:r>
                <a:r>
                  <a:rPr lang="en-US" sz="1200" noProof="1"/>
                  <a:t> on the specific </a:t>
                </a:r>
                <a:r>
                  <a:rPr lang="en-US" sz="1200" b="1" noProof="1"/>
                  <a:t>carrier</a:t>
                </a:r>
                <a:r>
                  <a:rPr lang="en-US" sz="1200" noProof="1"/>
                  <a:t> to model distinct routing behaviors:</a:t>
                </a:r>
              </a:p>
              <a:p>
                <a:pPr>
                  <a:spcAft>
                    <a:spcPts val="300"/>
                  </a:spcAft>
                </a:pPr>
                <a:r>
                  <a:rPr lang="en-US" sz="1200" noProof="1"/>
                  <a:t>	</a:t>
                </a:r>
                <a14:m>
                  <m:oMath xmlns:m="http://schemas.openxmlformats.org/officeDocument/2006/math">
                    <m:sSup>
                      <m:sSupPr>
                        <m:ctrlPr>
                          <a:rPr lang="it-IT" sz="1200" i="1" noProof="1">
                            <a:latin typeface="Cambria Math" panose="02040503050406030204" pitchFamily="18" charset="0"/>
                          </a:rPr>
                        </m:ctrlPr>
                      </m:sSupPr>
                      <m:e>
                        <m:r>
                          <a:rPr lang="it-IT" sz="1200" i="1" noProof="1">
                            <a:latin typeface="Cambria Math" panose="02040503050406030204" pitchFamily="18" charset="0"/>
                          </a:rPr>
                          <m:t>𝑓</m:t>
                        </m:r>
                      </m:e>
                      <m:sup>
                        <m:r>
                          <a:rPr lang="it-IT" sz="1200" i="1" noProof="1">
                            <a:latin typeface="Cambria Math" panose="02040503050406030204" pitchFamily="18" charset="0"/>
                          </a:rPr>
                          <m:t>𝑐</m:t>
                        </m:r>
                      </m:sup>
                    </m:s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r>
                          <a:rPr lang="it-IT" sz="1200" i="1" noProof="1">
                            <a:latin typeface="Cambria Math" panose="02040503050406030204" pitchFamily="18" charset="0"/>
                          </a:rPr>
                          <m:t>,</m:t>
                        </m:r>
                        <m:r>
                          <a:rPr lang="it-IT" sz="1200" i="1" noProof="1">
                            <a:latin typeface="Cambria Math" panose="02040503050406030204" pitchFamily="18" charset="0"/>
                          </a:rPr>
                          <m:t>𝑢</m:t>
                        </m:r>
                      </m:e>
                    </m:d>
                    <m:r>
                      <a:rPr lang="it-IT" sz="1200" i="1" noProof="1">
                        <a:latin typeface="Cambria Math" panose="02040503050406030204" pitchFamily="18" charset="0"/>
                      </a:rPr>
                      <m:t>=</m:t>
                    </m:r>
                    <m:r>
                      <m:rPr>
                        <m:sty m:val="p"/>
                      </m:rPr>
                      <a:rPr lang="it-IT" sz="1200" noProof="1">
                        <a:latin typeface="Cambria Math" panose="02040503050406030204" pitchFamily="18" charset="0"/>
                      </a:rPr>
                      <m:t>number</m:t>
                    </m:r>
                    <m:r>
                      <a:rPr lang="it-IT" sz="1200" noProof="1">
                        <a:latin typeface="Cambria Math" panose="02040503050406030204" pitchFamily="18" charset="0"/>
                      </a:rPr>
                      <m:t> </m:t>
                    </m:r>
                    <m:r>
                      <m:rPr>
                        <m:sty m:val="p"/>
                      </m:rPr>
                      <a:rPr lang="it-IT" sz="1200" noProof="1">
                        <a:latin typeface="Cambria Math" panose="02040503050406030204" pitchFamily="18" charset="0"/>
                      </a:rPr>
                      <m:t>of</m:t>
                    </m:r>
                    <m:r>
                      <a:rPr lang="it-IT" sz="1200" noProof="1">
                        <a:latin typeface="Cambria Math" panose="02040503050406030204" pitchFamily="18" charset="0"/>
                      </a:rPr>
                      <m:t> </m:t>
                    </m:r>
                    <m:r>
                      <m:rPr>
                        <m:sty m:val="p"/>
                      </m:rPr>
                      <a:rPr lang="it-IT" sz="1200" noProof="1">
                        <a:latin typeface="Cambria Math" panose="02040503050406030204" pitchFamily="18" charset="0"/>
                      </a:rPr>
                      <m:t>shipments</m:t>
                    </m:r>
                    <m:r>
                      <a:rPr lang="it-IT" sz="1200" noProof="1">
                        <a:latin typeface="Cambria Math" panose="02040503050406030204" pitchFamily="18" charset="0"/>
                      </a:rPr>
                      <m:t> </m:t>
                    </m:r>
                    <m:r>
                      <m:rPr>
                        <m:sty m:val="p"/>
                      </m:rPr>
                      <a:rPr lang="it-IT" sz="1200" noProof="1">
                        <a:latin typeface="Cambria Math" panose="02040503050406030204" pitchFamily="18" charset="0"/>
                      </a:rPr>
                      <m:t>from</m:t>
                    </m:r>
                    <m:r>
                      <a:rPr lang="it-IT" sz="1200" noProof="1">
                        <a:latin typeface="Cambria Math" panose="02040503050406030204" pitchFamily="18" charset="0"/>
                      </a:rPr>
                      <m:t> </m:t>
                    </m:r>
                    <m:r>
                      <a:rPr lang="it-IT" sz="1200" i="1" noProof="1">
                        <a:latin typeface="Cambria Math" panose="02040503050406030204" pitchFamily="18" charset="0"/>
                      </a:rPr>
                      <m:t>𝑣</m:t>
                    </m:r>
                    <m:r>
                      <a:rPr lang="it-IT" sz="1200" i="1" noProof="1">
                        <a:latin typeface="Cambria Math" panose="02040503050406030204" pitchFamily="18" charset="0"/>
                      </a:rPr>
                      <m:t> </m:t>
                    </m:r>
                    <m:r>
                      <m:rPr>
                        <m:sty m:val="p"/>
                      </m:rPr>
                      <a:rPr lang="it-IT" sz="1200" noProof="1">
                        <a:latin typeface="Cambria Math" panose="02040503050406030204" pitchFamily="18" charset="0"/>
                      </a:rPr>
                      <m:t>to</m:t>
                    </m:r>
                    <m:r>
                      <a:rPr lang="it-IT" sz="1200" i="1" noProof="1">
                        <a:latin typeface="Cambria Math" panose="02040503050406030204" pitchFamily="18" charset="0"/>
                      </a:rPr>
                      <m:t> </m:t>
                    </m:r>
                    <m:r>
                      <a:rPr lang="it-IT" sz="1200" i="1" noProof="1">
                        <a:latin typeface="Cambria Math" panose="02040503050406030204" pitchFamily="18" charset="0"/>
                      </a:rPr>
                      <m:t>𝑢</m:t>
                    </m:r>
                    <m:r>
                      <a:rPr lang="it-IT" sz="1200" i="1" noProof="1">
                        <a:latin typeface="Cambria Math" panose="02040503050406030204" pitchFamily="18" charset="0"/>
                      </a:rPr>
                      <m:t> </m:t>
                    </m:r>
                    <m:r>
                      <m:rPr>
                        <m:sty m:val="p"/>
                      </m:rPr>
                      <a:rPr lang="it-IT" sz="1200" i="1" noProof="1">
                        <a:latin typeface="Cambria Math" panose="02040503050406030204" pitchFamily="18" charset="0"/>
                      </a:rPr>
                      <m:t>executed</m:t>
                    </m:r>
                    <m:r>
                      <a:rPr lang="it-IT" sz="1200" i="1" noProof="1">
                        <a:latin typeface="Cambria Math" panose="02040503050406030204" pitchFamily="18" charset="0"/>
                      </a:rPr>
                      <m:t> </m:t>
                    </m:r>
                    <m:r>
                      <m:rPr>
                        <m:sty m:val="p"/>
                      </m:rPr>
                      <a:rPr lang="it-IT" sz="1200" i="1" noProof="1">
                        <a:latin typeface="Cambria Math" panose="02040503050406030204" pitchFamily="18" charset="0"/>
                      </a:rPr>
                      <m:t>by</m:t>
                    </m:r>
                    <m:r>
                      <a:rPr lang="it-IT" sz="1200" i="1" noProof="1">
                        <a:latin typeface="Cambria Math" panose="02040503050406030204" pitchFamily="18" charset="0"/>
                      </a:rPr>
                      <m:t> </m:t>
                    </m:r>
                    <m:r>
                      <m:rPr>
                        <m:sty m:val="p"/>
                      </m:rPr>
                      <a:rPr lang="it-IT" sz="1200" i="1" noProof="1">
                        <a:latin typeface="Cambria Math" panose="02040503050406030204" pitchFamily="18" charset="0"/>
                      </a:rPr>
                      <m:t>carrier</m:t>
                    </m:r>
                    <m:r>
                      <a:rPr lang="it-IT" sz="1200" i="1" noProof="1">
                        <a:latin typeface="Cambria Math" panose="02040503050406030204" pitchFamily="18" charset="0"/>
                      </a:rPr>
                      <m:t> </m:t>
                    </m:r>
                    <m:r>
                      <a:rPr lang="it-IT" sz="1200" i="1" noProof="1">
                        <a:latin typeface="Cambria Math" panose="02040503050406030204" pitchFamily="18" charset="0"/>
                      </a:rPr>
                      <m:t>𝑐</m:t>
                    </m:r>
                  </m:oMath>
                </a14:m>
                <a:endParaRPr lang="en-US" sz="1200" i="1" noProof="1"/>
              </a:p>
              <a:p>
                <a:pPr>
                  <a:spcAft>
                    <a:spcPts val="300"/>
                  </a:spcAft>
                </a:pPr>
                <a:r>
                  <a:rPr lang="en-US" sz="1200" noProof="1"/>
                  <a:t>
Vertices without observed carrier-specific transitions default to self-loops to preserve stochasticity:</a:t>
                </a:r>
              </a:p>
              <a:p>
                <a:pPr>
                  <a:spcAft>
                    <a:spcPts val="300"/>
                  </a:spcAft>
                </a:pPr>
                <a14:m>
                  <m:oMathPara xmlns:m="http://schemas.openxmlformats.org/officeDocument/2006/math">
                    <m:oMathParaPr>
                      <m:jc m:val="centerGroup"/>
                    </m:oMathParaPr>
                    <m:oMath xmlns:m="http://schemas.openxmlformats.org/officeDocument/2006/math">
                      <m:sSubSup>
                        <m:sSubSupPr>
                          <m:ctrlPr>
                            <a:rPr lang="it-IT" sz="1200" i="1" noProof="1">
                              <a:latin typeface="Cambria Math" panose="02040503050406030204" pitchFamily="18" charset="0"/>
                            </a:rPr>
                          </m:ctrlPr>
                        </m:sSubSupPr>
                        <m:e>
                          <m:r>
                            <a:rPr lang="it-IT" sz="1200" i="1" noProof="1">
                              <a:latin typeface="Cambria Math" panose="02040503050406030204" pitchFamily="18" charset="0"/>
                            </a:rPr>
                            <m:t>𝑓</m:t>
                          </m:r>
                        </m:e>
                        <m:sub>
                          <m:r>
                            <a:rPr lang="it-IT" sz="1200" i="1" noProof="1">
                              <a:latin typeface="Cambria Math" panose="02040503050406030204" pitchFamily="18" charset="0"/>
                            </a:rPr>
                            <m:t>𝑣</m:t>
                          </m:r>
                        </m:sub>
                        <m:sup>
                          <m:r>
                            <a:rPr lang="it-IT" sz="1200" i="1" noProof="1">
                              <a:latin typeface="Cambria Math" panose="02040503050406030204" pitchFamily="18" charset="0"/>
                            </a:rPr>
                            <m:t>𝑐</m:t>
                          </m:r>
                        </m:sup>
                      </m:sSubSup>
                      <m:d>
                        <m:dPr>
                          <m:ctrlPr>
                            <a:rPr lang="it-IT" sz="1200" i="1" noProof="1">
                              <a:latin typeface="Cambria Math" panose="02040503050406030204" pitchFamily="18" charset="0"/>
                            </a:rPr>
                          </m:ctrlPr>
                        </m:dPr>
                        <m:e>
                          <m:r>
                            <a:rPr lang="it-IT" sz="1200" i="1" noProof="1">
                              <a:latin typeface="Cambria Math" panose="02040503050406030204" pitchFamily="18" charset="0"/>
                            </a:rPr>
                            <m:t>𝑣</m:t>
                          </m:r>
                        </m:e>
                      </m:d>
                      <m:r>
                        <a:rPr lang="it-IT" sz="1200" i="1" noProof="1">
                          <a:latin typeface="Cambria Math" panose="02040503050406030204" pitchFamily="18" charset="0"/>
                        </a:rPr>
                        <m:t>=0</m:t>
                      </m:r>
                      <m:r>
                        <a:rPr lang="it-IT" sz="1200" i="1" noProof="1">
                          <a:latin typeface="Cambria Math" panose="02040503050406030204" pitchFamily="18" charset="0"/>
                          <a:ea typeface="Cambria Math" panose="02040503050406030204" pitchFamily="18" charset="0"/>
                        </a:rPr>
                        <m:t>⇒</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𝑃</m:t>
                          </m:r>
                        </m:e>
                        <m:sub>
                          <m:r>
                            <a:rPr lang="it-IT" sz="1200" i="1" noProof="1">
                              <a:latin typeface="Cambria Math" panose="02040503050406030204" pitchFamily="18" charset="0"/>
                              <a:ea typeface="Cambria Math" panose="02040503050406030204" pitchFamily="18" charset="0"/>
                            </a:rPr>
                            <m:t>𝑣𝑣</m:t>
                          </m:r>
                        </m:sub>
                        <m:sup>
                          <m:r>
                            <a:rPr lang="it-IT" sz="1200" i="1" noProof="1">
                              <a:latin typeface="Cambria Math" panose="02040503050406030204" pitchFamily="18" charset="0"/>
                              <a:ea typeface="Cambria Math" panose="02040503050406030204" pitchFamily="18" charset="0"/>
                            </a:rPr>
                            <m:t>𝑐</m:t>
                          </m:r>
                        </m:sup>
                      </m:sSubSup>
                      <m:r>
                        <a:rPr lang="it-IT" sz="1200" i="1" noProof="1">
                          <a:latin typeface="Cambria Math" panose="02040503050406030204" pitchFamily="18" charset="0"/>
                        </a:rPr>
                        <m:t>=1</m:t>
                      </m:r>
                    </m:oMath>
                  </m:oMathPara>
                </a14:m>
                <a:endParaRPr lang="en-US" sz="1200" noProof="1"/>
              </a:p>
            </p:txBody>
          </p:sp>
        </mc:Choice>
        <mc:Fallback xmlns="">
          <p:sp>
            <p:nvSpPr>
              <p:cNvPr id="32" name="Google Shape;703;p114">
                <a:extLst>
                  <a:ext uri="{FF2B5EF4-FFF2-40B4-BE49-F238E27FC236}">
                    <a16:creationId xmlns:a16="http://schemas.microsoft.com/office/drawing/2014/main" id="{299BD239-8525-7C42-3FBF-F49541C21847}"/>
                  </a:ext>
                </a:extLst>
              </p:cNvPr>
              <p:cNvSpPr txBox="1">
                <a:spLocks noRot="1" noChangeAspect="1" noMove="1" noResize="1" noEditPoints="1" noAdjustHandles="1" noChangeArrowheads="1" noChangeShapeType="1" noTextEdit="1"/>
              </p:cNvSpPr>
              <p:nvPr>
                <p:custDataLst>
                  <p:tags r:id="rId13"/>
                </p:custDataLst>
              </p:nvPr>
            </p:nvSpPr>
            <p:spPr>
              <a:xfrm>
                <a:off x="1172228" y="1651000"/>
                <a:ext cx="6794499" cy="2254250"/>
              </a:xfrm>
              <a:prstGeom prst="rect">
                <a:avLst/>
              </a:prstGeom>
              <a:blipFill>
                <a:blip r:embed="rId14"/>
                <a:stretch>
                  <a:fillRect l="-359"/>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095A4D0C-BEEA-7D80-9EEE-0463EC580848}"/>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p:sp>
        <p:nvSpPr>
          <p:cNvPr id="10" name="Triangle 9">
            <a:extLst>
              <a:ext uri="{FF2B5EF4-FFF2-40B4-BE49-F238E27FC236}">
                <a16:creationId xmlns:a16="http://schemas.microsoft.com/office/drawing/2014/main" id="{E641971E-E6C6-722F-373E-B7D3586B03D3}"/>
              </a:ext>
            </a:extLst>
          </p:cNvPr>
          <p:cNvSpPr/>
          <p:nvPr/>
        </p:nvSpPr>
        <p:spPr>
          <a:xfrm rot="5400000">
            <a:off x="377391" y="4247374"/>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4" name="Text Placeholder 4">
            <a:extLst>
              <a:ext uri="{FF2B5EF4-FFF2-40B4-BE49-F238E27FC236}">
                <a16:creationId xmlns:a16="http://schemas.microsoft.com/office/drawing/2014/main" id="{9194B36E-F097-7DAA-7F98-780C42211225}"/>
              </a:ext>
            </a:extLst>
          </p:cNvPr>
          <p:cNvSpPr txBox="1">
            <a:spLocks/>
          </p:cNvSpPr>
          <p:nvPr>
            <p:custDataLst>
              <p:tags r:id="rId7"/>
            </p:custDataLst>
          </p:nvPr>
        </p:nvSpPr>
        <p:spPr>
          <a:xfrm>
            <a:off x="342900" y="3946274"/>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b="1" noProof="1">
                <a:solidFill>
                  <a:srgbClr val="4F8161"/>
                </a:solidFill>
              </a:rPr>
              <a:t>Shipments</a:t>
            </a:r>
            <a:r>
              <a:rPr lang="en-US" sz="1400" noProof="1">
                <a:solidFill>
                  <a:srgbClr val="4F8161"/>
                </a:solidFill>
              </a:rPr>
              <a:t> are represented as </a:t>
            </a:r>
            <a:r>
              <a:rPr lang="en-US" sz="1400" b="1" noProof="1">
                <a:solidFill>
                  <a:srgbClr val="4F8161"/>
                </a:solidFill>
              </a:rPr>
              <a:t>maximal paths </a:t>
            </a:r>
            <a:r>
              <a:rPr lang="en-US" sz="1400" noProof="1">
                <a:solidFill>
                  <a:srgbClr val="4F8161"/>
                </a:solidFill>
              </a:rPr>
              <a:t>ending in the manufacturer. The </a:t>
            </a:r>
            <a:r>
              <a:rPr lang="en-US" sz="1400" b="1" noProof="1">
                <a:solidFill>
                  <a:srgbClr val="4F8161"/>
                </a:solidFill>
              </a:rPr>
              <a:t>routing process </a:t>
            </a:r>
            <a:r>
              <a:rPr lang="en-US" sz="1400" noProof="1">
                <a:solidFill>
                  <a:srgbClr val="4F8161"/>
                </a:solidFill>
              </a:rPr>
              <a:t>is modeled using </a:t>
            </a:r>
            <a:r>
              <a:rPr lang="en-US" sz="1400" b="1" noProof="1">
                <a:solidFill>
                  <a:srgbClr val="4F8161"/>
                </a:solidFill>
              </a:rPr>
              <a:t>discrete-time Markov chains</a:t>
            </a:r>
            <a:r>
              <a:rPr lang="en-US" sz="1400" noProof="1">
                <a:solidFill>
                  <a:srgbClr val="4F8161"/>
                </a:solidFill>
              </a:rPr>
              <a:t>, capturing shipment trajectories as </a:t>
            </a:r>
            <a:r>
              <a:rPr lang="en-US" sz="1400" b="1" noProof="1">
                <a:solidFill>
                  <a:srgbClr val="4F8161"/>
                </a:solidFill>
              </a:rPr>
              <a:t>stochastic processes </a:t>
            </a:r>
            <a:r>
              <a:rPr lang="en-US" sz="1400" noProof="1">
                <a:solidFill>
                  <a:srgbClr val="4F8161"/>
                </a:solidFill>
              </a:rPr>
              <a:t>based on </a:t>
            </a:r>
            <a:r>
              <a:rPr lang="en-US" sz="1400" b="1" noProof="1">
                <a:solidFill>
                  <a:srgbClr val="4F8161"/>
                </a:solidFill>
              </a:rPr>
              <a:t>empirical</a:t>
            </a:r>
            <a:r>
              <a:rPr lang="en-US" sz="1400" noProof="1">
                <a:solidFill>
                  <a:srgbClr val="4F8161"/>
                </a:solidFill>
              </a:rPr>
              <a:t> </a:t>
            </a:r>
            <a:r>
              <a:rPr lang="en-US" sz="1400" b="1" noProof="1">
                <a:solidFill>
                  <a:srgbClr val="4F8161"/>
                </a:solidFill>
              </a:rPr>
              <a:t>transition</a:t>
            </a:r>
            <a:r>
              <a:rPr lang="en-US" sz="1400" noProof="1">
                <a:solidFill>
                  <a:srgbClr val="4F8161"/>
                </a:solidFill>
              </a:rPr>
              <a:t> </a:t>
            </a:r>
            <a:r>
              <a:rPr lang="en-US" sz="1400" b="1" noProof="1">
                <a:solidFill>
                  <a:srgbClr val="4F8161"/>
                </a:solidFill>
              </a:rPr>
              <a:t>probabilities</a:t>
            </a:r>
            <a:r>
              <a:rPr lang="en-US" sz="1400" noProof="1">
                <a:solidFill>
                  <a:srgbClr val="4F8161"/>
                </a:solidFill>
              </a:rPr>
              <a:t> derived from </a:t>
            </a:r>
            <a:r>
              <a:rPr lang="en-US" sz="1400" b="1" noProof="1">
                <a:solidFill>
                  <a:srgbClr val="4F8161"/>
                </a:solidFill>
              </a:rPr>
              <a:t>historical</a:t>
            </a:r>
            <a:r>
              <a:rPr lang="en-US" sz="1400" noProof="1">
                <a:solidFill>
                  <a:srgbClr val="4F8161"/>
                </a:solidFill>
              </a:rPr>
              <a:t> </a:t>
            </a:r>
            <a:r>
              <a:rPr lang="en-US" sz="1400" b="1" noProof="1">
                <a:solidFill>
                  <a:srgbClr val="4F8161"/>
                </a:solidFill>
              </a:rPr>
              <a:t>shipment</a:t>
            </a:r>
            <a:r>
              <a:rPr lang="en-US" sz="1400" noProof="1">
                <a:solidFill>
                  <a:srgbClr val="4F8161"/>
                </a:solidFill>
              </a:rPr>
              <a:t> </a:t>
            </a:r>
            <a:r>
              <a:rPr lang="en-US" sz="1400" b="1" noProof="1">
                <a:solidFill>
                  <a:srgbClr val="4F8161"/>
                </a:solidFill>
              </a:rPr>
              <a:t>flows</a:t>
            </a:r>
            <a:r>
              <a:rPr lang="en-US" sz="1400" noProof="1">
                <a:solidFill>
                  <a:srgbClr val="4F8161"/>
                </a:solidFill>
              </a:rPr>
              <a:t>.</a:t>
            </a:r>
          </a:p>
        </p:txBody>
      </p:sp>
      <p:sp>
        <p:nvSpPr>
          <p:cNvPr id="6" name="Google Shape;10527;p9415">
            <a:extLst>
              <a:ext uri="{FF2B5EF4-FFF2-40B4-BE49-F238E27FC236}">
                <a16:creationId xmlns:a16="http://schemas.microsoft.com/office/drawing/2014/main" id="{DA0B2113-4DAF-8BEF-E2E0-B4A3EACDB7C6}"/>
              </a:ext>
            </a:extLst>
          </p:cNvPr>
          <p:cNvSpPr txBox="1"/>
          <p:nvPr>
            <p:custDataLst>
              <p:tags r:id="rId8"/>
            </p:custDataLst>
          </p:nvPr>
        </p:nvSpPr>
        <p:spPr>
          <a:xfrm>
            <a:off x="232344"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
        <p:nvSpPr>
          <p:cNvPr id="7" name="Google Shape;10527;p9415">
            <a:extLst>
              <a:ext uri="{FF2B5EF4-FFF2-40B4-BE49-F238E27FC236}">
                <a16:creationId xmlns:a16="http://schemas.microsoft.com/office/drawing/2014/main" id="{8FE9168D-630E-65E1-9496-E782A3EAF13F}"/>
              </a:ext>
            </a:extLst>
          </p:cNvPr>
          <p:cNvSpPr txBox="1"/>
          <p:nvPr>
            <p:custDataLst>
              <p:tags r:id="rId9"/>
            </p:custDataLst>
          </p:nvPr>
        </p:nvSpPr>
        <p:spPr>
          <a:xfrm>
            <a:off x="881348" y="997834"/>
            <a:ext cx="649004" cy="504061"/>
          </a:xfrm>
          <a:prstGeom prst="chevron">
            <a:avLst/>
          </a:prstGeom>
          <a:solidFill>
            <a:schemeClr val="bg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rgbClr val="4F8161"/>
              </a:solidFill>
              <a:latin typeface="+mj-lt"/>
            </a:endParaRPr>
          </a:p>
        </p:txBody>
      </p:sp>
    </p:spTree>
    <p:custDataLst>
      <p:tags r:id="rId1"/>
    </p:custDataLst>
    <p:extLst>
      <p:ext uri="{BB962C8B-B14F-4D97-AF65-F5344CB8AC3E}">
        <p14:creationId xmlns:p14="http://schemas.microsoft.com/office/powerpoint/2010/main" val="370147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7C67-3564-8DAF-AD12-2C9FB798DE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B046862-10BA-B325-35F9-A3A6BD9E0FD3}"/>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AB046862-10BA-B325-35F9-A3A6BD9E0FD3}"/>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BBDECDC-BDF4-80F0-DC2E-D46780DD079E}"/>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Paths Extraction and Probability Distributions</a:t>
            </a:r>
          </a:p>
        </p:txBody>
      </p:sp>
      <p:sp>
        <p:nvSpPr>
          <p:cNvPr id="6" name="Text Placeholder 3">
            <a:extLst>
              <a:ext uri="{FF2B5EF4-FFF2-40B4-BE49-F238E27FC236}">
                <a16:creationId xmlns:a16="http://schemas.microsoft.com/office/drawing/2014/main" id="{E0A5BD79-5368-6F78-A881-93DB972B104D}"/>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Supply CHAIN Modeling</a:t>
            </a:r>
            <a:endParaRPr lang="en-US" sz="900" cap="all" noProof="1">
              <a:solidFill>
                <a:schemeClr val="accent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19" name="Google Shape;703;p114">
                <a:extLst>
                  <a:ext uri="{FF2B5EF4-FFF2-40B4-BE49-F238E27FC236}">
                    <a16:creationId xmlns:a16="http://schemas.microsoft.com/office/drawing/2014/main" id="{7707F636-224E-59C8-D955-5BFD13D43C27}"/>
                  </a:ext>
                </a:extLst>
              </p:cNvPr>
              <p:cNvSpPr txBox="1"/>
              <p:nvPr>
                <p:custDataLst>
                  <p:tags r:id="rId5"/>
                </p:custDataLst>
              </p:nvPr>
            </p:nvSpPr>
            <p:spPr>
              <a:xfrm>
                <a:off x="342899" y="1661071"/>
                <a:ext cx="3826825"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noProof="1"/>
                  <a:t>Every </a:t>
                </a:r>
                <a:r>
                  <a:rPr lang="en-US" sz="1200" b="1" noProof="1"/>
                  <a:t>maximal path </a:t>
                </a:r>
                <a:r>
                  <a:rPr lang="en-US" sz="1200" noProof="1"/>
                  <a:t>ends in the manufacturer vertex.</a:t>
                </a:r>
              </a:p>
              <a:p>
                <a:pPr>
                  <a:spcAft>
                    <a:spcPts val="600"/>
                  </a:spcAft>
                  <a:buClrTx/>
                </a:pPr>
                <a:r>
                  <a:rPr lang="en-US" sz="1200" noProof="1"/>
                  <a:t>Modified </a:t>
                </a:r>
                <a:r>
                  <a:rPr lang="en-US" sz="1200" b="1" noProof="1"/>
                  <a:t>Depth-First Search (</a:t>
                </a:r>
                <a:r>
                  <a:rPr lang="en-US" sz="1200" b="1" i="1" noProof="1"/>
                  <a:t>DFS</a:t>
                </a:r>
                <a:r>
                  <a:rPr lang="en-US" sz="1200" b="1" noProof="1"/>
                  <a:t>) </a:t>
                </a:r>
                <a:r>
                  <a:rPr lang="en-US" sz="1200" noProof="1"/>
                  <a:t>collects all shipment paths from a vertex </a:t>
                </a:r>
                <a14:m>
                  <m:oMath xmlns:m="http://schemas.openxmlformats.org/officeDocument/2006/math">
                    <m:r>
                      <m:rPr>
                        <m:sty m:val="p"/>
                      </m:rPr>
                      <a:rPr lang="it-IT" sz="1200" b="0" i="1" noProof="1" smtClean="0">
                        <a:latin typeface="Cambria Math" panose="02040503050406030204" pitchFamily="18" charset="0"/>
                      </a:rPr>
                      <m:t>v</m:t>
                    </m:r>
                  </m:oMath>
                </a14:m>
                <a:r>
                  <a:rPr lang="en-US" sz="1200" noProof="1"/>
                  <a:t> to the manufacturer </a:t>
                </a:r>
                <a14:m>
                  <m:oMath xmlns:m="http://schemas.openxmlformats.org/officeDocument/2006/math">
                    <m:r>
                      <m:rPr>
                        <m:sty m:val="p"/>
                      </m:rPr>
                      <a:rPr lang="it-IT" sz="1200" b="0" i="1" noProof="1" smtClean="0">
                        <a:latin typeface="Cambria Math" panose="02040503050406030204" pitchFamily="18" charset="0"/>
                      </a:rPr>
                      <m:t>m</m:t>
                    </m:r>
                  </m:oMath>
                </a14:m>
                <a:r>
                  <a:rPr lang="en-US" sz="1200" noProof="1"/>
                  <a:t>.</a:t>
                </a:r>
              </a:p>
              <a:p>
                <a:pPr>
                  <a:spcAft>
                    <a:spcPts val="600"/>
                  </a:spcAft>
                  <a:buClrTx/>
                </a:pPr>
                <a:r>
                  <a:rPr lang="en-US" sz="1200" dirty="0"/>
                  <a:t>Despite a possible exponential number of paths, dataset shows only a limited number of routes: </a:t>
                </a:r>
                <a:r>
                  <a:rPr lang="en-US" sz="1200" b="1" dirty="0"/>
                  <a:t>average 4 paths per vertex, maximum 24</a:t>
                </a:r>
                <a:r>
                  <a:rPr lang="en-US" sz="1200" dirty="0"/>
                  <a:t>.</a:t>
                </a:r>
                <a:endParaRPr lang="en-US" sz="1200" noProof="1"/>
              </a:p>
            </p:txBody>
          </p:sp>
        </mc:Choice>
        <mc:Fallback xmlns="">
          <p:sp>
            <p:nvSpPr>
              <p:cNvPr id="19" name="Google Shape;703;p114">
                <a:extLst>
                  <a:ext uri="{FF2B5EF4-FFF2-40B4-BE49-F238E27FC236}">
                    <a16:creationId xmlns:a16="http://schemas.microsoft.com/office/drawing/2014/main" id="{7707F636-224E-59C8-D955-5BFD13D43C27}"/>
                  </a:ext>
                </a:extLst>
              </p:cNvPr>
              <p:cNvSpPr txBox="1">
                <a:spLocks noRot="1" noChangeAspect="1" noMove="1" noResize="1" noEditPoints="1" noAdjustHandles="1" noChangeArrowheads="1" noChangeShapeType="1" noTextEdit="1"/>
              </p:cNvSpPr>
              <p:nvPr>
                <p:custDataLst>
                  <p:tags r:id="rId14"/>
                </p:custDataLst>
              </p:nvPr>
            </p:nvSpPr>
            <p:spPr>
              <a:xfrm>
                <a:off x="342899" y="1661071"/>
                <a:ext cx="3826825" cy="1915867"/>
              </a:xfrm>
              <a:prstGeom prst="rect">
                <a:avLst/>
              </a:prstGeom>
              <a:blipFill>
                <a:blip r:embed="rId15"/>
                <a:stretch>
                  <a:fillRect l="-637"/>
                </a:stretch>
              </a:blipFill>
              <a:ln>
                <a:noFill/>
              </a:ln>
            </p:spPr>
            <p:txBody>
              <a:bodyPr/>
              <a:lstStyle/>
              <a:p>
                <a:r>
                  <a:rPr lang="en-US">
                    <a:noFill/>
                  </a:rPr>
                  <a:t> </a:t>
                </a:r>
              </a:p>
            </p:txBody>
          </p:sp>
        </mc:Fallback>
      </mc:AlternateContent>
      <p:sp>
        <p:nvSpPr>
          <p:cNvPr id="20" name="Google Shape;10527;p9415">
            <a:extLst>
              <a:ext uri="{FF2B5EF4-FFF2-40B4-BE49-F238E27FC236}">
                <a16:creationId xmlns:a16="http://schemas.microsoft.com/office/drawing/2014/main" id="{6A9C5CA5-9CB7-0D8F-5224-E9E36B6EC114}"/>
              </a:ext>
            </a:extLst>
          </p:cNvPr>
          <p:cNvSpPr txBox="1"/>
          <p:nvPr>
            <p:custDataLst>
              <p:tags r:id="rId6"/>
            </p:custDataLst>
          </p:nvPr>
        </p:nvSpPr>
        <p:spPr>
          <a:xfrm>
            <a:off x="342899" y="1278527"/>
            <a:ext cx="418338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endParaRPr lang="en-US" sz="1400" noProof="1">
              <a:solidFill>
                <a:schemeClr val="accent3"/>
              </a:solidFill>
              <a:latin typeface="+mj-lt"/>
            </a:endParaRPr>
          </a:p>
        </p:txBody>
      </p:sp>
      <mc:AlternateContent xmlns:mc="http://schemas.openxmlformats.org/markup-compatibility/2006" xmlns:a14="http://schemas.microsoft.com/office/drawing/2010/main">
        <mc:Choice Requires="a14">
          <p:sp>
            <p:nvSpPr>
              <p:cNvPr id="21" name="Google Shape;703;p114">
                <a:extLst>
                  <a:ext uri="{FF2B5EF4-FFF2-40B4-BE49-F238E27FC236}">
                    <a16:creationId xmlns:a16="http://schemas.microsoft.com/office/drawing/2014/main" id="{18D8ED4D-BC2B-476C-80DE-DB9DC9F2EB90}"/>
                  </a:ext>
                </a:extLst>
              </p:cNvPr>
              <p:cNvSpPr txBox="1"/>
              <p:nvPr>
                <p:custDataLst>
                  <p:tags r:id="rId7"/>
                </p:custDataLst>
              </p:nvPr>
            </p:nvSpPr>
            <p:spPr>
              <a:xfrm>
                <a:off x="4570809" y="1661070"/>
                <a:ext cx="3906441" cy="1915867"/>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200" noProof="1"/>
                  <a:t>Given the collection of all the maximal paths for a vertex </a:t>
                </a:r>
                <a14:m>
                  <m:oMath xmlns:m="http://schemas.openxmlformats.org/officeDocument/2006/math">
                    <m:r>
                      <a:rPr lang="it-IT" sz="1200" b="0" i="1" noProof="1" smtClean="0">
                        <a:latin typeface="Cambria Math" panose="02040503050406030204" pitchFamily="18" charset="0"/>
                      </a:rPr>
                      <m:t>𝑣</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𝑉</m:t>
                    </m:r>
                  </m:oMath>
                </a14:m>
                <a:r>
                  <a:rPr lang="en-US" sz="1200" noProof="1"/>
                  <a:t>:</a:t>
                </a:r>
              </a:p>
              <a:p>
                <a:pPr>
                  <a:spcAft>
                    <a:spcPts val="600"/>
                  </a:spcAft>
                  <a:buClrTx/>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Π</m:t>
                      </m:r>
                      <m:d>
                        <m:dPr>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𝑣</m:t>
                          </m:r>
                        </m:e>
                      </m:d>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2</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a:rPr lang="it-IT" sz="1200" i="1" noProof="1">
                              <a:latin typeface="Cambria Math" panose="02040503050406030204" pitchFamily="18" charset="0"/>
                            </a:rPr>
                            <m:t>𝜋</m:t>
                          </m:r>
                        </m:e>
                        <m:sub>
                          <m:r>
                            <a:rPr lang="it-IT" sz="1200" i="1" noProof="1">
                              <a:latin typeface="Cambria Math" panose="02040503050406030204" pitchFamily="18" charset="0"/>
                            </a:rPr>
                            <m:t>ℓ</m:t>
                          </m:r>
                        </m:sub>
                      </m:sSub>
                      <m:r>
                        <a:rPr lang="it-IT" sz="1200" i="1" noProof="1">
                          <a:latin typeface="Cambria Math" panose="02040503050406030204" pitchFamily="18" charset="0"/>
                        </a:rPr>
                        <m:t>}</m:t>
                      </m:r>
                    </m:oMath>
                  </m:oMathPara>
                </a14:m>
                <a:endParaRPr lang="en-US" sz="1200" noProof="1"/>
              </a:p>
              <a:p>
                <a:pPr>
                  <a:lnSpc>
                    <a:spcPct val="100000"/>
                  </a:lnSpc>
                  <a:spcAft>
                    <a:spcPts val="600"/>
                  </a:spcAft>
                  <a:buClrTx/>
                </a:pPr>
                <a:r>
                  <a:rPr lang="en-US" sz="1200" noProof="1"/>
                  <a:t>The associated paths probabilities conditioned by carrier </a:t>
                </a:r>
                <a14:m>
                  <m:oMath xmlns:m="http://schemas.openxmlformats.org/officeDocument/2006/math">
                    <m:r>
                      <m:rPr>
                        <m:sty m:val="p"/>
                      </m:rPr>
                      <a:rPr lang="it-IT" sz="1200" b="0" i="1" noProof="1" smtClean="0">
                        <a:latin typeface="Cambria Math" panose="02040503050406030204" pitchFamily="18" charset="0"/>
                      </a:rPr>
                      <m:t>c</m:t>
                    </m:r>
                  </m:oMath>
                </a14:m>
                <a:r>
                  <a:rPr lang="en-US" sz="1200" noProof="1"/>
                  <a:t>:</a:t>
                </a:r>
              </a:p>
              <a:p>
                <a:pPr>
                  <a:lnSpc>
                    <a:spcPct val="100000"/>
                  </a:lnSpc>
                  <a:spcAft>
                    <a:spcPts val="600"/>
                  </a:spcAft>
                  <a:buClrTx/>
                </a:pPr>
                <a14:m>
                  <m:oMathPara xmlns:m="http://schemas.openxmlformats.org/officeDocument/2006/math">
                    <m:oMathParaPr>
                      <m:jc m:val="centerGroup"/>
                    </m:oMathParaPr>
                    <m:oMath xmlns:m="http://schemas.openxmlformats.org/officeDocument/2006/math">
                      <m:sSup>
                        <m:sSupPr>
                          <m:ctrlPr>
                            <a:rPr lang="it-IT" sz="1200" b="0" i="1" noProof="1" smtClean="0">
                              <a:latin typeface="Cambria Math" panose="02040503050406030204" pitchFamily="18" charset="0"/>
                            </a:rPr>
                          </m:ctrlPr>
                        </m:sSupPr>
                        <m:e>
                          <m:r>
                            <a:rPr lang="it-IT" sz="1200" b="1" i="1" noProof="1" smtClean="0">
                              <a:latin typeface="Cambria Math" panose="02040503050406030204" pitchFamily="18" charset="0"/>
                            </a:rPr>
                            <m:t>𝒑</m:t>
                          </m:r>
                        </m:e>
                        <m:sup>
                          <m:r>
                            <a:rPr lang="it-IT" sz="1200" b="0" i="1" noProof="1" smtClean="0">
                              <a:latin typeface="Cambria Math" panose="02040503050406030204" pitchFamily="18" charset="0"/>
                            </a:rPr>
                            <m:t>𝑐</m:t>
                          </m:r>
                        </m:sup>
                      </m:sSup>
                      <m:r>
                        <a:rPr lang="it-IT" sz="1200" b="0" i="1" noProof="1" smtClean="0">
                          <a:latin typeface="Cambria Math" panose="02040503050406030204" pitchFamily="18" charset="0"/>
                        </a:rPr>
                        <m:t>=</m:t>
                      </m:r>
                      <m:d>
                        <m:dPr>
                          <m:ctrlPr>
                            <a:rPr lang="it-IT" sz="1200" b="0" i="1" noProof="1" smtClean="0">
                              <a:latin typeface="Cambria Math" panose="02040503050406030204" pitchFamily="18" charset="0"/>
                            </a:rPr>
                          </m:ctrlPr>
                        </m:dPr>
                        <m:e>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1</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2</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ℓ</m:t>
                              </m:r>
                            </m:sub>
                            <m:sup>
                              <m:r>
                                <a:rPr lang="it-IT" sz="1200" b="0" i="1" noProof="1" smtClean="0">
                                  <a:latin typeface="Cambria Math" panose="02040503050406030204" pitchFamily="18" charset="0"/>
                                </a:rPr>
                                <m:t>𝑐</m:t>
                              </m:r>
                            </m:sup>
                          </m:sSubSup>
                        </m:e>
                      </m:d>
                    </m:oMath>
                  </m:oMathPara>
                </a14:m>
                <a:endParaRPr lang="en-US" sz="1200" noProof="1"/>
              </a:p>
              <a:p>
                <a:pPr>
                  <a:lnSpc>
                    <a:spcPct val="100000"/>
                  </a:lnSpc>
                  <a:spcAft>
                    <a:spcPts val="600"/>
                  </a:spcAft>
                  <a:buClrTx/>
                </a:pPr>
                <a:r>
                  <a:rPr lang="en-US" sz="1200" noProof="1"/>
                  <a:t>Form a valid </a:t>
                </a:r>
                <a:r>
                  <a:rPr lang="en-US" sz="1200" b="1" noProof="1"/>
                  <a:t>probability distribution.</a:t>
                </a:r>
                <a:endParaRPr lang="en-US" sz="1200" noProof="1"/>
              </a:p>
            </p:txBody>
          </p:sp>
        </mc:Choice>
        <mc:Fallback xmlns="">
          <p:sp>
            <p:nvSpPr>
              <p:cNvPr id="21" name="Google Shape;703;p114">
                <a:extLst>
                  <a:ext uri="{FF2B5EF4-FFF2-40B4-BE49-F238E27FC236}">
                    <a16:creationId xmlns:a16="http://schemas.microsoft.com/office/drawing/2014/main" id="{18D8ED4D-BC2B-476C-80DE-DB9DC9F2EB90}"/>
                  </a:ext>
                </a:extLst>
              </p:cNvPr>
              <p:cNvSpPr txBox="1">
                <a:spLocks noRot="1" noChangeAspect="1" noMove="1" noResize="1" noEditPoints="1" noAdjustHandles="1" noChangeArrowheads="1" noChangeShapeType="1" noTextEdit="1"/>
              </p:cNvSpPr>
              <p:nvPr>
                <p:custDataLst>
                  <p:tags r:id="rId16"/>
                </p:custDataLst>
              </p:nvPr>
            </p:nvSpPr>
            <p:spPr>
              <a:xfrm>
                <a:off x="4570809" y="1661070"/>
                <a:ext cx="3906441" cy="1915867"/>
              </a:xfrm>
              <a:prstGeom prst="rect">
                <a:avLst/>
              </a:prstGeom>
              <a:blipFill>
                <a:blip r:embed="rId17"/>
                <a:stretch>
                  <a:fillRect l="-624" r="-312"/>
                </a:stretch>
              </a:blipFill>
              <a:ln>
                <a:noFill/>
              </a:ln>
            </p:spPr>
            <p:txBody>
              <a:bodyPr/>
              <a:lstStyle/>
              <a:p>
                <a:r>
                  <a:rPr lang="en-US">
                    <a:noFill/>
                  </a:rPr>
                  <a:t> </a:t>
                </a:r>
              </a:p>
            </p:txBody>
          </p:sp>
        </mc:Fallback>
      </mc:AlternateContent>
      <p:sp>
        <p:nvSpPr>
          <p:cNvPr id="4" name="Google Shape;10527;p9415">
            <a:extLst>
              <a:ext uri="{FF2B5EF4-FFF2-40B4-BE49-F238E27FC236}">
                <a16:creationId xmlns:a16="http://schemas.microsoft.com/office/drawing/2014/main" id="{033098A4-7467-3F7B-F551-58656BA2D057}"/>
              </a:ext>
            </a:extLst>
          </p:cNvPr>
          <p:cNvSpPr txBox="1"/>
          <p:nvPr>
            <p:custDataLst>
              <p:tags r:id="rId8"/>
            </p:custDataLst>
          </p:nvPr>
        </p:nvSpPr>
        <p:spPr>
          <a:xfrm>
            <a:off x="34289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Paths Extraction Methodology</a:t>
            </a:r>
          </a:p>
        </p:txBody>
      </p:sp>
      <p:sp>
        <p:nvSpPr>
          <p:cNvPr id="5" name="Google Shape;10527;p9415">
            <a:extLst>
              <a:ext uri="{FF2B5EF4-FFF2-40B4-BE49-F238E27FC236}">
                <a16:creationId xmlns:a16="http://schemas.microsoft.com/office/drawing/2014/main" id="{80A80993-C2BE-707C-242B-4ADEFA620597}"/>
              </a:ext>
            </a:extLst>
          </p:cNvPr>
          <p:cNvSpPr txBox="1"/>
          <p:nvPr>
            <p:custDataLst>
              <p:tags r:id="rId9"/>
            </p:custDataLst>
          </p:nvPr>
        </p:nvSpPr>
        <p:spPr>
          <a:xfrm>
            <a:off x="4570809" y="1079212"/>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Probability Distribution Computation</a:t>
            </a:r>
          </a:p>
        </p:txBody>
      </p:sp>
      <p:sp>
        <p:nvSpPr>
          <p:cNvPr id="7" name="Text Placeholder 4">
            <a:extLst>
              <a:ext uri="{FF2B5EF4-FFF2-40B4-BE49-F238E27FC236}">
                <a16:creationId xmlns:a16="http://schemas.microsoft.com/office/drawing/2014/main" id="{07299546-006F-2DA1-94F6-8883AE60A43C}"/>
              </a:ext>
            </a:extLst>
          </p:cNvPr>
          <p:cNvSpPr txBox="1">
            <a:spLocks/>
          </p:cNvSpPr>
          <p:nvPr>
            <p:custDataLst>
              <p:tags r:id="rId10"/>
            </p:custDataLst>
          </p:nvPr>
        </p:nvSpPr>
        <p:spPr>
          <a:xfrm>
            <a:off x="316309" y="3776253"/>
            <a:ext cx="8509000" cy="821656"/>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477C5A"/>
                </a:solidFill>
              </a:rPr>
              <a:t>For each vertex, </a:t>
            </a:r>
            <a:r>
              <a:rPr lang="en-US" sz="1400" b="1" dirty="0">
                <a:solidFill>
                  <a:srgbClr val="477C5A"/>
                </a:solidFill>
              </a:rPr>
              <a:t>carrier behavior </a:t>
            </a:r>
            <a:r>
              <a:rPr lang="en-US" sz="1400" dirty="0">
                <a:solidFill>
                  <a:srgbClr val="477C5A"/>
                </a:solidFill>
              </a:rPr>
              <a:t>is modeled by considering </a:t>
            </a:r>
            <a:r>
              <a:rPr lang="en-US" sz="1400" b="1" dirty="0">
                <a:solidFill>
                  <a:srgbClr val="477C5A"/>
                </a:solidFill>
              </a:rPr>
              <a:t>all</a:t>
            </a:r>
            <a:r>
              <a:rPr lang="en-US" sz="1400" dirty="0">
                <a:solidFill>
                  <a:srgbClr val="477C5A"/>
                </a:solidFill>
              </a:rPr>
              <a:t> </a:t>
            </a:r>
            <a:r>
              <a:rPr lang="en-US" sz="1400" b="1" dirty="0">
                <a:solidFill>
                  <a:srgbClr val="477C5A"/>
                </a:solidFill>
              </a:rPr>
              <a:t>possible</a:t>
            </a:r>
            <a:r>
              <a:rPr lang="en-US" sz="1400" dirty="0">
                <a:solidFill>
                  <a:srgbClr val="477C5A"/>
                </a:solidFill>
              </a:rPr>
              <a:t> </a:t>
            </a:r>
            <a:r>
              <a:rPr lang="en-US" sz="1400" b="1" dirty="0">
                <a:solidFill>
                  <a:srgbClr val="477C5A"/>
                </a:solidFill>
              </a:rPr>
              <a:t>paths</a:t>
            </a:r>
            <a:r>
              <a:rPr lang="en-US" sz="1400" dirty="0">
                <a:solidFill>
                  <a:srgbClr val="477C5A"/>
                </a:solidFill>
              </a:rPr>
              <a:t> to the </a:t>
            </a:r>
            <a:r>
              <a:rPr lang="en-US" sz="1400" dirty="0">
                <a:solidFill>
                  <a:srgbClr val="4F8161"/>
                </a:solidFill>
              </a:rPr>
              <a:t>manufacturer</a:t>
            </a:r>
            <a:r>
              <a:rPr lang="en-US" sz="1400" dirty="0">
                <a:solidFill>
                  <a:srgbClr val="477C5A"/>
                </a:solidFill>
              </a:rPr>
              <a:t>, along with the </a:t>
            </a:r>
            <a:r>
              <a:rPr lang="en-US" sz="1400" b="1" dirty="0">
                <a:solidFill>
                  <a:srgbClr val="477C5A"/>
                </a:solidFill>
              </a:rPr>
              <a:t>probability</a:t>
            </a:r>
            <a:r>
              <a:rPr lang="en-US" sz="1400" dirty="0">
                <a:solidFill>
                  <a:srgbClr val="477C5A"/>
                </a:solidFill>
              </a:rPr>
              <a:t> that each path is followed.</a:t>
            </a:r>
            <a:endParaRPr lang="en-US" sz="1400" noProof="1">
              <a:solidFill>
                <a:srgbClr val="477C5A"/>
              </a:solidFill>
            </a:endParaRPr>
          </a:p>
        </p:txBody>
      </p:sp>
    </p:spTree>
    <p:custDataLst>
      <p:tags r:id="rId1"/>
    </p:custDataLst>
    <p:extLst>
      <p:ext uri="{BB962C8B-B14F-4D97-AF65-F5344CB8AC3E}">
        <p14:creationId xmlns:p14="http://schemas.microsoft.com/office/powerpoint/2010/main" val="178402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AAC7C5-AD0A-73A5-C1E2-F268E3F8CBB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E5036-466F-B9AA-E630-EED45498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26F21E-1240-F30A-5E2D-FA1835D82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8EC238-DF11-FD2C-6E22-C7262A49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2E66F3-838B-C523-8CC6-1D7DC743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72FBE8-14CF-003B-64C2-36F16E99C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191E814-CAAB-4A89-8827-4213CF6342F5}"/>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Historical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905AA9C6-C7E1-3D43-9C1B-255D8DEB8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A8BA2C-8159-5487-7DC5-5646D1DAE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81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2596-1BD2-1A73-EAB4-CE549E2A39E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02CAB30-816E-F7F2-CDC8-A7060DDDB0D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11" name="think-cell data - do not delete" hidden="1">
                        <a:extLst>
                          <a:ext uri="{FF2B5EF4-FFF2-40B4-BE49-F238E27FC236}">
                            <a16:creationId xmlns:a16="http://schemas.microsoft.com/office/drawing/2014/main" id="{802CAB30-816E-F7F2-CDC8-A7060DDDB0D9}"/>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CBE8AD-AD7D-A8AF-5925-1C1ADE05AE45}"/>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594BDEA6-757A-9F94-ABA6-69F5D718406B}"/>
                  </a:ext>
                </a:extLst>
              </p:cNvPr>
              <p:cNvSpPr txBox="1"/>
              <p:nvPr>
                <p:custDataLst>
                  <p:tags r:id="rId4"/>
                </p:custDataLst>
              </p:nvPr>
            </p:nvSpPr>
            <p:spPr>
              <a:xfrm>
                <a:off x="342900" y="1285876"/>
                <a:ext cx="5363936" cy="1203360"/>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Dispatch times</a:t>
                </a:r>
                <a:r>
                  <a:rPr lang="en-US" sz="1200" noProof="1"/>
                  <a:t>: a probability distribution for each supplier.</a:t>
                </a:r>
              </a:p>
              <a:p>
                <a:pPr marL="261938" indent="-175022">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DT</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𝑆</m:t>
                      </m:r>
                      <m:r>
                        <a:rPr lang="it-IT" sz="1200" b="0" i="1" noProof="1" smtClean="0">
                          <a:latin typeface="Cambria Math" panose="02040503050406030204" pitchFamily="18" charset="0"/>
                        </a:rPr>
                        <m:t> →</m:t>
                      </m:r>
                      <m:r>
                        <a:rPr lang="it-IT" sz="1200" b="0" i="1" noProof="1" smtClean="0">
                          <a:latin typeface="Cambria Math" panose="02040503050406030204" pitchFamily="18" charset="0"/>
                        </a:rPr>
                        <m:t>𝒟</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ℝ</m:t>
                              </m:r>
                            </m:e>
                            <m:sub>
                              <m:r>
                                <a:rPr lang="it-IT" sz="1200" b="0" i="1" noProof="1" smtClean="0">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r>
                  <a:rPr lang="en-US" sz="1200" b="1" noProof="1"/>
                  <a:t>Shipment times</a:t>
                </a:r>
                <a:r>
                  <a:rPr lang="en-US" sz="1200" noProof="1"/>
                  <a:t>: a probability distribution for each supplier site–carrier pair.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S</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m:rPr>
                          <m:sty m:val="p"/>
                        </m:rPr>
                        <a:rPr lang="it-IT" sz="1200" i="1" noProof="1">
                          <a:latin typeface="Cambria Math" panose="02040503050406030204" pitchFamily="18" charset="0"/>
                        </a:rPr>
                        <m:t>S</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C</m:t>
                      </m:r>
                      <m:r>
                        <a:rPr lang="it-IT" sz="1200" i="1" noProof="1">
                          <a:latin typeface="Cambria Math" panose="02040503050406030204" pitchFamily="18" charset="0"/>
                        </a:rPr>
                        <m:t> →</m:t>
                      </m:r>
                      <m:r>
                        <a:rPr lang="it-IT" sz="1200" i="1" noProof="1">
                          <a:latin typeface="Cambria Math" panose="02040503050406030204" pitchFamily="18" charset="0"/>
                        </a:rPr>
                        <m:t>𝒟</m:t>
                      </m:r>
                      <m:d>
                        <m:dPr>
                          <m:ctrlPr>
                            <a:rPr lang="it-IT" sz="1200" i="1" noProof="1">
                              <a:latin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e>
                      </m:d>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594BDEA6-757A-9F94-ABA6-69F5D718406B}"/>
                  </a:ext>
                </a:extLst>
              </p:cNvPr>
              <p:cNvSpPr txBox="1">
                <a:spLocks noRot="1" noChangeAspect="1" noMove="1" noResize="1" noEditPoints="1" noAdjustHandles="1" noChangeArrowheads="1" noChangeShapeType="1" noTextEdit="1"/>
              </p:cNvSpPr>
              <p:nvPr>
                <p:custDataLst>
                  <p:tags r:id="rId14"/>
                </p:custDataLst>
              </p:nvPr>
            </p:nvSpPr>
            <p:spPr>
              <a:xfrm>
                <a:off x="342900" y="1285876"/>
                <a:ext cx="5363936" cy="1203360"/>
              </a:xfrm>
              <a:prstGeom prst="rect">
                <a:avLst/>
              </a:prstGeom>
              <a:blipFill>
                <a:blip r:embed="rId15"/>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410BB486-7D1E-DCB6-E765-F3022AD20C2C}"/>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6" name="Text Placeholder 4">
            <a:extLst>
              <a:ext uri="{FF2B5EF4-FFF2-40B4-BE49-F238E27FC236}">
                <a16:creationId xmlns:a16="http://schemas.microsoft.com/office/drawing/2014/main" id="{E62CD5BF-5AA1-1CB0-1340-859912AA13B7}"/>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endParaRPr lang="en-US" sz="1400" noProof="1">
              <a:solidFill>
                <a:schemeClr val="accent3"/>
              </a:solidFill>
            </a:endParaRPr>
          </a:p>
          <a:p>
            <a:pPr>
              <a:lnSpc>
                <a:spcPct val="110000"/>
              </a:lnSpc>
            </a:pPr>
            <a:endParaRPr lang="en-US" sz="1400" noProof="1">
              <a:solidFill>
                <a:schemeClr val="accent3"/>
              </a:solidFill>
            </a:endParaRPr>
          </a:p>
        </p:txBody>
      </p:sp>
      <mc:AlternateContent xmlns:mc="http://schemas.openxmlformats.org/markup-compatibility/2006" xmlns:a14="http://schemas.microsoft.com/office/drawing/2010/main">
        <mc:Choice Requires="a14">
          <p:sp>
            <p:nvSpPr>
              <p:cNvPr id="12" name="Google Shape;703;p114">
                <a:extLst>
                  <a:ext uri="{FF2B5EF4-FFF2-40B4-BE49-F238E27FC236}">
                    <a16:creationId xmlns:a16="http://schemas.microsoft.com/office/drawing/2014/main" id="{BC560D40-91EB-9882-C2E4-FD172E49DFB6}"/>
                  </a:ext>
                </a:extLst>
              </p:cNvPr>
              <p:cNvSpPr txBox="1"/>
              <p:nvPr>
                <p:custDataLst>
                  <p:tags r:id="rId7"/>
                </p:custDataLst>
              </p:nvPr>
            </p:nvSpPr>
            <p:spPr>
              <a:xfrm>
                <a:off x="342899" y="3077876"/>
                <a:ext cx="5363936" cy="1790148"/>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lnSpc>
                    <a:spcPct val="100000"/>
                  </a:lnSpc>
                  <a:spcAft>
                    <a:spcPts val="600"/>
                  </a:spcAft>
                </a:pPr>
                <a:r>
                  <a:rPr lang="it-IT" sz="1200" noProof="1">
                    <a:ea typeface="Cambria Math" panose="02040503050406030204" pitchFamily="18" charset="0"/>
                  </a:rPr>
                  <a:t>Two different metrics for </a:t>
                </a:r>
                <a:r>
                  <a:rPr lang="it-IT" sz="1200" b="1" noProof="1">
                    <a:ea typeface="Cambria Math" panose="02040503050406030204" pitchFamily="18" charset="0"/>
                  </a:rPr>
                  <a:t>both operational stages</a:t>
                </a:r>
                <a:r>
                  <a:rPr lang="it-IT" sz="1200" noProof="1">
                    <a:ea typeface="Cambria Math" panose="02040503050406030204" pitchFamily="18" charset="0"/>
                  </a:rPr>
                  <a:t>:</a:t>
                </a: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Pointwise</a:t>
                </a:r>
                <a:r>
                  <a:rPr lang="it-IT" sz="1200" noProof="1">
                    <a:ea typeface="Cambria Math" panose="02040503050406030204" pitchFamily="18" charset="0"/>
                  </a:rPr>
                  <a:t>: expected value of the distribution.</a:t>
                </a:r>
              </a:p>
              <a:p>
                <a:pPr marL="86916">
                  <a:lnSpc>
                    <a:spcPct val="100000"/>
                  </a:lnSpc>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ea typeface="Cambria Math" panose="02040503050406030204" pitchFamily="18" charset="0"/>
                        </a:rPr>
                        <m:t>D</m:t>
                      </m:r>
                      <m:sSub>
                        <m:sSubPr>
                          <m:ctrlPr>
                            <a:rPr lang="it-IT" sz="1200" b="0" i="1" noProof="1" smtClean="0">
                              <a:latin typeface="Cambria Math" panose="02040503050406030204" pitchFamily="18" charset="0"/>
                              <a:ea typeface="Cambria Math" panose="02040503050406030204" pitchFamily="18" charset="0"/>
                            </a:rPr>
                          </m:ctrlPr>
                        </m:sSubPr>
                        <m:e>
                          <m:r>
                            <m:rPr>
                              <m:sty m:val="p"/>
                            </m:rPr>
                            <a:rPr lang="it-IT" sz="1200" b="0" i="0" noProof="1" smtClean="0">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𝜇</m:t>
                          </m:r>
                        </m:sub>
                      </m:sSub>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𝔼</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DT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S</m:t>
                      </m:r>
                    </m:oMath>
                  </m:oMathPara>
                </a14:m>
                <a:endParaRPr lang="it-IT" sz="1200" noProof="1">
                  <a:ea typeface="Cambria Math" panose="02040503050406030204" pitchFamily="18" charset="0"/>
                </a:endParaRPr>
              </a:p>
              <a:p>
                <a:pPr marL="261938" indent="-175022">
                  <a:lnSpc>
                    <a:spcPct val="100000"/>
                  </a:lnSpc>
                  <a:spcAft>
                    <a:spcPts val="600"/>
                  </a:spcAft>
                  <a:buFont typeface="Arial" panose="020B0604020202020204" pitchFamily="34" charset="0"/>
                  <a:buChar char="•"/>
                </a:pPr>
                <a:r>
                  <a:rPr lang="it-IT" sz="1200" b="1" noProof="1">
                    <a:ea typeface="Cambria Math" panose="02040503050406030204" pitchFamily="18" charset="0"/>
                  </a:rPr>
                  <a:t>Interval-based:</a:t>
                </a:r>
                <a:r>
                  <a:rPr lang="it-IT" sz="1200" noProof="1">
                    <a:ea typeface="Cambria Math" panose="02040503050406030204" pitchFamily="18" charset="0"/>
                  </a:rPr>
                  <a:t> </a:t>
                </a:r>
                <a:r>
                  <a:rPr lang="el-GR" sz="1200" noProof="1">
                    <a:ea typeface="Cambria Math" panose="02040503050406030204" pitchFamily="18" charset="0"/>
                  </a:rPr>
                  <a:t>β</a:t>
                </a:r>
                <a:r>
                  <a:rPr lang="it-IT" sz="1200" noProof="1">
                    <a:ea typeface="Cambria Math" panose="02040503050406030204" pitchFamily="18" charset="0"/>
                  </a:rPr>
                  <a:t>-level confidence interval of the distribution.</a:t>
                </a:r>
              </a:p>
              <a:p>
                <a:pPr marL="86916">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ea typeface="Cambria Math" panose="02040503050406030204" pitchFamily="18" charset="0"/>
                        </a:rPr>
                        <m:t>D</m:t>
                      </m:r>
                      <m:sSub>
                        <m:sSubPr>
                          <m:ctrlPr>
                            <a:rPr lang="it-IT" sz="1200" i="1" noProof="1">
                              <a:latin typeface="Cambria Math" panose="02040503050406030204" pitchFamily="18" charset="0"/>
                              <a:ea typeface="Cambria Math" panose="02040503050406030204" pitchFamily="18" charset="0"/>
                            </a:rPr>
                          </m:ctrlPr>
                        </m:sSubPr>
                        <m:e>
                          <m:r>
                            <m:rPr>
                              <m:sty m:val="p"/>
                            </m:rPr>
                            <a:rPr lang="it-IT" sz="1200" i="0" noProof="1">
                              <a:latin typeface="Cambria Math" panose="02040503050406030204" pitchFamily="18" charset="0"/>
                              <a:ea typeface="Cambria Math" panose="02040503050406030204" pitchFamily="18" charset="0"/>
                            </a:rPr>
                            <m:t>T</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i="1" noProof="1">
                          <a:latin typeface="Cambria Math" panose="02040503050406030204" pitchFamily="18" charset="0"/>
                          <a:ea typeface="Cambria Math" panose="02040503050406030204" pitchFamily="18" charset="0"/>
                        </a:rPr>
                        <m:t>=</m:t>
                      </m:r>
                      <m:d>
                        <m:dPr>
                          <m:begChr m:val="["/>
                          <m:endChr m:val="]"/>
                          <m:ctrlPr>
                            <a:rPr lang="it-IT" sz="1200" b="0" i="1" noProof="1" smtClean="0">
                              <a:latin typeface="Cambria Math" panose="02040503050406030204" pitchFamily="18" charset="0"/>
                              <a:ea typeface="Cambria Math" panose="02040503050406030204" pitchFamily="18" charset="0"/>
                            </a:rPr>
                          </m:ctrlPr>
                        </m:dPr>
                        <m:e>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𝐿</m:t>
                              </m:r>
                            </m:e>
                            <m:sub>
                              <m:r>
                                <a:rPr lang="it-IT" sz="1200" b="0" i="1" noProof="1" smtClean="0">
                                  <a:latin typeface="Cambria Math" panose="02040503050406030204" pitchFamily="18" charset="0"/>
                                  <a:ea typeface="Cambria Math" panose="02040503050406030204" pitchFamily="18" charset="0"/>
                                </a:rPr>
                                <m:t>𝛽</m:t>
                              </m:r>
                            </m:sub>
                          </m:sSub>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sSub>
                            <m:sSubPr>
                              <m:ctrlPr>
                                <a:rPr lang="it-IT" sz="1200" b="0" i="1" noProof="1" smtClean="0">
                                  <a:latin typeface="Cambria Math" panose="02040503050406030204" pitchFamily="18" charset="0"/>
                                  <a:ea typeface="Cambria Math" panose="02040503050406030204" pitchFamily="18" charset="0"/>
                                </a:rPr>
                              </m:ctrlPr>
                            </m:sSubPr>
                            <m:e>
                              <m:r>
                                <a:rPr lang="it-IT" sz="1200" b="0" i="1" noProof="1" smtClean="0">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oMath>
                  </m:oMathPara>
                </a14:m>
                <a:endParaRPr lang="it-IT" sz="1200" b="0" i="1" noProof="1">
                  <a:latin typeface="Cambria Math" panose="02040503050406030204" pitchFamily="18" charset="0"/>
                  <a:ea typeface="Cambria Math" panose="02040503050406030204" pitchFamily="18" charset="0"/>
                </a:endParaRPr>
              </a:p>
              <a:p>
                <a:pPr marL="86916">
                  <a:spcAft>
                    <a:spcPts val="600"/>
                  </a:spcAft>
                </a:pPr>
                <a14:m>
                  <m:oMathPara xmlns:m="http://schemas.openxmlformats.org/officeDocument/2006/math">
                    <m:oMathParaPr>
                      <m:jc m:val="centerGroup"/>
                    </m:oMathParaPr>
                    <m:oMath xmlns:m="http://schemas.openxmlformats.org/officeDocument/2006/math">
                      <m:r>
                        <a:rPr lang="it-IT" sz="1200" b="0" i="1" noProof="1" smtClean="0">
                          <a:latin typeface="Cambria Math" panose="02040503050406030204" pitchFamily="18" charset="0"/>
                          <a:ea typeface="Cambria Math" panose="02040503050406030204" pitchFamily="18" charset="0"/>
                        </a:rPr>
                        <m:t>ℙ</m:t>
                      </m:r>
                      <m:d>
                        <m:dPr>
                          <m:ctrlPr>
                            <a:rPr lang="it-IT" sz="1200" b="0" i="1" noProof="1" smtClean="0">
                              <a:latin typeface="Cambria Math" panose="02040503050406030204" pitchFamily="18" charset="0"/>
                              <a:ea typeface="Cambria Math" panose="02040503050406030204" pitchFamily="18" charset="0"/>
                            </a:rPr>
                          </m:ctrlPr>
                        </m:dPr>
                        <m:e>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𝐿</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sSub>
                            <m:sSubPr>
                              <m:ctrlPr>
                                <a:rPr lang="it-IT" sz="1200" i="1" noProof="1" smtClean="0">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𝑈</m:t>
                              </m:r>
                            </m:e>
                            <m:sub>
                              <m:r>
                                <a:rPr lang="it-IT" sz="1200" i="1" noProof="1">
                                  <a:latin typeface="Cambria Math" panose="02040503050406030204" pitchFamily="18" charset="0"/>
                                  <a:ea typeface="Cambria Math" panose="02040503050406030204" pitchFamily="18" charset="0"/>
                                </a:rPr>
                                <m:t>𝛽</m:t>
                              </m:r>
                            </m:sub>
                          </m:sSub>
                          <m:d>
                            <m:dPr>
                              <m:ctrlPr>
                                <a:rPr lang="it-IT" sz="1200" i="1" noProof="1">
                                  <a:latin typeface="Cambria Math" panose="02040503050406030204" pitchFamily="18" charset="0"/>
                                  <a:ea typeface="Cambria Math" panose="02040503050406030204" pitchFamily="18" charset="0"/>
                                </a:rPr>
                              </m:ctrlPr>
                            </m:dPr>
                            <m:e>
                              <m:r>
                                <a:rPr lang="it-IT" sz="1200" i="1" noProof="1">
                                  <a:latin typeface="Cambria Math" panose="02040503050406030204" pitchFamily="18" charset="0"/>
                                  <a:ea typeface="Cambria Math" panose="02040503050406030204" pitchFamily="18" charset="0"/>
                                </a:rPr>
                                <m:t>𝑠</m:t>
                              </m:r>
                            </m:e>
                          </m:d>
                        </m:e>
                      </m:d>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𝛽</m:t>
                      </m:r>
                      <m:r>
                        <a:rPr lang="it-IT" sz="1200" b="0" i="1" noProof="1" smtClean="0">
                          <a:latin typeface="Cambria Math" panose="02040503050406030204" pitchFamily="18" charset="0"/>
                          <a:ea typeface="Cambria Math" panose="02040503050406030204" pitchFamily="18" charset="0"/>
                        </a:rPr>
                        <m:t>,  </m:t>
                      </m:r>
                      <m:r>
                        <a:rPr lang="it-IT" sz="1200" b="0" i="1" noProof="1" smtClean="0">
                          <a:latin typeface="Cambria Math" panose="02040503050406030204" pitchFamily="18" charset="0"/>
                          <a:ea typeface="Cambria Math" panose="02040503050406030204" pitchFamily="18" charset="0"/>
                        </a:rPr>
                        <m:t>𝑋</m:t>
                      </m:r>
                      <m:r>
                        <a:rPr lang="it-IT" sz="1200" b="0" i="1" noProof="1" smtClean="0">
                          <a:latin typeface="Cambria Math" panose="02040503050406030204" pitchFamily="18" charset="0"/>
                          <a:ea typeface="Cambria Math" panose="02040503050406030204" pitchFamily="18" charset="0"/>
                        </a:rPr>
                        <m:t>∼</m:t>
                      </m:r>
                      <m:r>
                        <a:rPr lang="it-IT" sz="1200" b="0" i="1" noProof="1" smtClean="0">
                          <a:latin typeface="Cambria Math" panose="02040503050406030204" pitchFamily="18" charset="0"/>
                          <a:ea typeface="Cambria Math" panose="02040503050406030204" pitchFamily="18" charset="0"/>
                        </a:rPr>
                        <m:t>𝐷𝑇</m:t>
                      </m:r>
                      <m:d>
                        <m:dPr>
                          <m:ctrlPr>
                            <a:rPr lang="it-IT" sz="1200" b="0" i="1" noProof="1" smtClean="0">
                              <a:latin typeface="Cambria Math" panose="02040503050406030204" pitchFamily="18" charset="0"/>
                              <a:ea typeface="Cambria Math" panose="02040503050406030204" pitchFamily="18" charset="0"/>
                            </a:rPr>
                          </m:ctrlPr>
                        </m:dPr>
                        <m:e>
                          <m:r>
                            <a:rPr lang="it-IT" sz="1200" b="0" i="1" noProof="1" smtClean="0">
                              <a:latin typeface="Cambria Math" panose="02040503050406030204" pitchFamily="18" charset="0"/>
                              <a:ea typeface="Cambria Math" panose="02040503050406030204" pitchFamily="18" charset="0"/>
                            </a:rPr>
                            <m:t>𝑠</m:t>
                          </m:r>
                        </m:e>
                      </m:d>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12" name="Google Shape;703;p114">
                <a:extLst>
                  <a:ext uri="{FF2B5EF4-FFF2-40B4-BE49-F238E27FC236}">
                    <a16:creationId xmlns:a16="http://schemas.microsoft.com/office/drawing/2014/main" id="{BC560D40-91EB-9882-C2E4-FD172E49DFB6}"/>
                  </a:ext>
                </a:extLst>
              </p:cNvPr>
              <p:cNvSpPr txBox="1">
                <a:spLocks noRot="1" noChangeAspect="1" noMove="1" noResize="1" noEditPoints="1" noAdjustHandles="1" noChangeArrowheads="1" noChangeShapeType="1" noTextEdit="1"/>
              </p:cNvSpPr>
              <p:nvPr>
                <p:custDataLst>
                  <p:tags r:id="rId16"/>
                </p:custDataLst>
              </p:nvPr>
            </p:nvSpPr>
            <p:spPr>
              <a:xfrm>
                <a:off x="342899" y="3077876"/>
                <a:ext cx="5363936" cy="1790148"/>
              </a:xfrm>
              <a:prstGeom prst="rect">
                <a:avLst/>
              </a:prstGeom>
              <a:blipFill>
                <a:blip r:embed="rId17"/>
                <a:stretch>
                  <a:fillRect/>
                </a:stretch>
              </a:blipFill>
              <a:ln>
                <a:noFill/>
              </a:ln>
            </p:spPr>
            <p:txBody>
              <a:bodyPr/>
              <a:lstStyle/>
              <a:p>
                <a:r>
                  <a:rPr lang="en-US">
                    <a:noFill/>
                  </a:rPr>
                  <a:t> </a:t>
                </a:r>
              </a:p>
            </p:txBody>
          </p:sp>
        </mc:Fallback>
      </mc:AlternateContent>
      <p:sp>
        <p:nvSpPr>
          <p:cNvPr id="9" name="Google Shape;703;p114">
            <a:extLst>
              <a:ext uri="{FF2B5EF4-FFF2-40B4-BE49-F238E27FC236}">
                <a16:creationId xmlns:a16="http://schemas.microsoft.com/office/drawing/2014/main" id="{ED2A0887-9644-58BE-1EFB-F21F50617890}"/>
              </a:ext>
            </a:extLst>
          </p:cNvPr>
          <p:cNvSpPr txBox="1"/>
          <p:nvPr>
            <p:custDataLst>
              <p:tags r:id="rId8"/>
            </p:custDataLst>
          </p:nvPr>
        </p:nvSpPr>
        <p:spPr>
          <a:xfrm>
            <a:off x="6181231" y="999692"/>
            <a:ext cx="1972169" cy="1635369"/>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b="1" dirty="0">
                <a:solidFill>
                  <a:srgbClr val="477C5A"/>
                </a:solidFill>
              </a:rPr>
              <a:t>Dispatch process</a:t>
            </a:r>
            <a:r>
              <a:rPr lang="en-US" sz="1000" dirty="0">
                <a:solidFill>
                  <a:srgbClr val="477C5A"/>
                </a:solidFill>
              </a:rPr>
              <a:t>: from order placement to shipment start.</a:t>
            </a:r>
          </a:p>
          <a:p>
            <a:r>
              <a:rPr lang="en-US" sz="1000" b="1" dirty="0">
                <a:solidFill>
                  <a:srgbClr val="477C5A"/>
                </a:solidFill>
              </a:rPr>
              <a:t>Shipment process</a:t>
            </a:r>
            <a:r>
              <a:rPr lang="en-US" sz="1000" dirty="0">
                <a:solidFill>
                  <a:srgbClr val="477C5A"/>
                </a:solidFill>
              </a:rPr>
              <a:t>: from shipment start to delivery.</a:t>
            </a:r>
          </a:p>
          <a:p>
            <a:r>
              <a:rPr lang="en-US" sz="1000" b="1" dirty="0">
                <a:solidFill>
                  <a:srgbClr val="477C5A"/>
                </a:solidFill>
              </a:rPr>
              <a:t>Delivery process</a:t>
            </a:r>
            <a:r>
              <a:rPr lang="en-US" sz="1000" dirty="0">
                <a:solidFill>
                  <a:srgbClr val="477C5A"/>
                </a:solidFill>
              </a:rPr>
              <a:t>: combination of dispatch and shipment processes.</a:t>
            </a:r>
            <a:endParaRPr lang="en-US" sz="1000" noProof="1">
              <a:solidFill>
                <a:srgbClr val="477C5A"/>
              </a:solidFill>
            </a:endParaRPr>
          </a:p>
        </p:txBody>
      </p:sp>
      <p:sp>
        <p:nvSpPr>
          <p:cNvPr id="18" name="Google Shape;10527;p9415">
            <a:extLst>
              <a:ext uri="{FF2B5EF4-FFF2-40B4-BE49-F238E27FC236}">
                <a16:creationId xmlns:a16="http://schemas.microsoft.com/office/drawing/2014/main" id="{81D52D0B-6F04-4A96-3458-05657D77685A}"/>
              </a:ext>
            </a:extLst>
          </p:cNvPr>
          <p:cNvSpPr txBox="1"/>
          <p:nvPr>
            <p:custDataLst>
              <p:tags r:id="rId9"/>
            </p:custDataLst>
          </p:nvPr>
        </p:nvSpPr>
        <p:spPr>
          <a:xfrm>
            <a:off x="342899" y="985595"/>
            <a:ext cx="5298620"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Time Probability Distributions</a:t>
            </a:r>
          </a:p>
        </p:txBody>
      </p:sp>
      <p:sp>
        <p:nvSpPr>
          <p:cNvPr id="20" name="TextBox 19">
            <a:extLst>
              <a:ext uri="{FF2B5EF4-FFF2-40B4-BE49-F238E27FC236}">
                <a16:creationId xmlns:a16="http://schemas.microsoft.com/office/drawing/2014/main" id="{685818B4-A198-0F6C-9DF1-EFD73D2AF65C}"/>
              </a:ext>
            </a:extLst>
          </p:cNvPr>
          <p:cNvSpPr txBox="1"/>
          <p:nvPr/>
        </p:nvSpPr>
        <p:spPr>
          <a:xfrm>
            <a:off x="6181231" y="2635061"/>
            <a:ext cx="2772269" cy="1600438"/>
          </a:xfrm>
          <a:prstGeom prst="rect">
            <a:avLst/>
          </a:prstGeom>
          <a:noFill/>
        </p:spPr>
        <p:txBody>
          <a:bodyPr wrap="square" rtlCol="0">
            <a:spAutoFit/>
          </a:bodyPr>
          <a:lstStyle/>
          <a:p>
            <a:r>
              <a:rPr lang="en-US" b="1" noProof="1">
                <a:solidFill>
                  <a:srgbClr val="477C5A"/>
                </a:solidFill>
                <a:latin typeface="+mn-lt"/>
                <a:cs typeface="Arial" panose="020B0604020202020204" pitchFamily="34" charset="0"/>
              </a:rPr>
              <a:t>Historical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indicators</a:t>
            </a:r>
            <a:r>
              <a:rPr lang="en-US" noProof="1">
                <a:solidFill>
                  <a:srgbClr val="477C5A"/>
                </a:solidFill>
                <a:latin typeface="+mn-lt"/>
                <a:cs typeface="Arial" panose="020B0604020202020204" pitchFamily="34" charset="0"/>
              </a:rPr>
              <a:t> are stastistical measures that characterize key </a:t>
            </a:r>
            <a:r>
              <a:rPr lang="en-US" b="1" noProof="1">
                <a:solidFill>
                  <a:srgbClr val="477C5A"/>
                </a:solidFill>
                <a:latin typeface="+mn-lt"/>
                <a:cs typeface="Arial" panose="020B0604020202020204" pitchFamily="34" charset="0"/>
              </a:rPr>
              <a:t>operational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times</a:t>
            </a:r>
            <a:r>
              <a:rPr lang="en-US" noProof="1">
                <a:solidFill>
                  <a:srgbClr val="477C5A"/>
                </a:solidFill>
                <a:latin typeface="+mn-lt"/>
                <a:cs typeface="Arial" panose="020B0604020202020204" pitchFamily="34" charset="0"/>
              </a:rPr>
              <a:t> in the order fulfillment process, based exclusively on </a:t>
            </a:r>
            <a:r>
              <a:rPr lang="en-US" b="1" noProof="1">
                <a:solidFill>
                  <a:srgbClr val="477C5A"/>
                </a:solidFill>
                <a:latin typeface="+mn-lt"/>
                <a:cs typeface="Arial" panose="020B0604020202020204" pitchFamily="34" charset="0"/>
              </a:rPr>
              <a:t>historical</a:t>
            </a:r>
            <a:r>
              <a:rPr lang="en-US" noProof="1">
                <a:solidFill>
                  <a:srgbClr val="477C5A"/>
                </a:solidFill>
                <a:latin typeface="+mn-lt"/>
                <a:cs typeface="Arial" panose="020B0604020202020204" pitchFamily="34" charset="0"/>
              </a:rPr>
              <a:t> </a:t>
            </a:r>
            <a:r>
              <a:rPr lang="en-US" b="1" noProof="1">
                <a:solidFill>
                  <a:srgbClr val="477C5A"/>
                </a:solidFill>
                <a:latin typeface="+mn-lt"/>
                <a:cs typeface="Arial" panose="020B0604020202020204" pitchFamily="34" charset="0"/>
              </a:rPr>
              <a:t>data</a:t>
            </a:r>
            <a:r>
              <a:rPr lang="en-US" noProof="1">
                <a:solidFill>
                  <a:srgbClr val="477C5A"/>
                </a:solidFill>
                <a:latin typeface="+mn-lt"/>
                <a:cs typeface="Arial" panose="020B0604020202020204" pitchFamily="34" charset="0"/>
              </a:rPr>
              <a:t>.</a:t>
            </a:r>
          </a:p>
          <a:p>
            <a:endParaRPr lang="en-US" dirty="0"/>
          </a:p>
        </p:txBody>
      </p:sp>
      <p:sp>
        <p:nvSpPr>
          <p:cNvPr id="5" name="Google Shape;10527;p9415">
            <a:extLst>
              <a:ext uri="{FF2B5EF4-FFF2-40B4-BE49-F238E27FC236}">
                <a16:creationId xmlns:a16="http://schemas.microsoft.com/office/drawing/2014/main" id="{460C3337-6F77-C401-C7A6-62378EC1D104}"/>
              </a:ext>
            </a:extLst>
          </p:cNvPr>
          <p:cNvSpPr txBox="1"/>
          <p:nvPr>
            <p:custDataLst>
              <p:tags r:id="rId10"/>
            </p:custDataLst>
          </p:nvPr>
        </p:nvSpPr>
        <p:spPr>
          <a:xfrm>
            <a:off x="342899" y="2777595"/>
            <a:ext cx="5298620"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Statistical Metrics</a:t>
            </a:r>
          </a:p>
        </p:txBody>
      </p:sp>
    </p:spTree>
    <p:custDataLst>
      <p:tags r:id="rId1"/>
    </p:custDataLst>
    <p:extLst>
      <p:ext uri="{BB962C8B-B14F-4D97-AF65-F5344CB8AC3E}">
        <p14:creationId xmlns:p14="http://schemas.microsoft.com/office/powerpoint/2010/main" val="272569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Historical Indicators Implementation</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HISTORICAL INDICATORS</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5"/>
            </p:custDataLst>
          </p:nvPr>
        </p:nvSpPr>
        <p:spPr>
          <a:xfrm>
            <a:off x="342900" y="1355335"/>
            <a:ext cx="3886199" cy="1216415"/>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Gamma distributions</a:t>
            </a:r>
            <a:r>
              <a:rPr lang="en-US" sz="1200" dirty="0"/>
              <a:t> chosen for their established use in supply-chain literature.</a:t>
            </a:r>
            <a:endParaRPr lang="en-US" sz="1200" noProof="1"/>
          </a:p>
          <a:p>
            <a:pPr>
              <a:spcAft>
                <a:spcPts val="600"/>
              </a:spcAft>
              <a:buClrTx/>
            </a:pPr>
            <a:r>
              <a:rPr lang="en-US" sz="1200" b="1" dirty="0"/>
              <a:t>Parameter estimation </a:t>
            </a:r>
            <a:r>
              <a:rPr lang="en-US" sz="1200" dirty="0"/>
              <a:t>via </a:t>
            </a:r>
            <a:r>
              <a:rPr lang="en-US" sz="1200" b="1" dirty="0"/>
              <a:t>Maximum Likelihood Estimation</a:t>
            </a:r>
            <a:r>
              <a:rPr lang="en-US" sz="1200" dirty="0"/>
              <a:t>.</a:t>
            </a:r>
          </a:p>
          <a:p>
            <a:pPr>
              <a:spcAft>
                <a:spcPts val="600"/>
              </a:spcAft>
              <a:buClrTx/>
            </a:pPr>
            <a:r>
              <a:rPr lang="en-US" sz="1200" b="1" dirty="0"/>
              <a:t>Data threshold:</a:t>
            </a:r>
            <a:r>
              <a:rPr lang="en-US" sz="1200" dirty="0"/>
              <a:t> Samples with ≥30 observations.</a:t>
            </a:r>
            <a:endParaRPr lang="en-US" sz="1200" noProof="1"/>
          </a:p>
        </p:txBody>
      </p:sp>
      <p:sp>
        <p:nvSpPr>
          <p:cNvPr id="21" name="Google Shape;703;p114">
            <a:extLst>
              <a:ext uri="{FF2B5EF4-FFF2-40B4-BE49-F238E27FC236}">
                <a16:creationId xmlns:a16="http://schemas.microsoft.com/office/drawing/2014/main" id="{BC1E4DCA-D5CD-451D-B8BB-A6F5B74B9410}"/>
              </a:ext>
            </a:extLst>
          </p:cNvPr>
          <p:cNvSpPr txBox="1"/>
          <p:nvPr>
            <p:custDataLst>
              <p:tags r:id="rId6"/>
            </p:custDataLst>
          </p:nvPr>
        </p:nvSpPr>
        <p:spPr>
          <a:xfrm>
            <a:off x="4837345" y="1355335"/>
            <a:ext cx="3886199" cy="121641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Outlier removal:</a:t>
            </a:r>
            <a:r>
              <a:rPr lang="en-US" sz="1200" dirty="0"/>
              <a:t> Interquartile Range (IQR) method.</a:t>
            </a:r>
            <a:r>
              <a:rPr lang="en-US" sz="1200" noProof="1"/>
              <a:t>
</a:t>
            </a:r>
            <a:r>
              <a:rPr lang="en-US" sz="1200" b="1" dirty="0"/>
              <a:t>Goodness-of-fit checks:</a:t>
            </a:r>
            <a:r>
              <a:rPr lang="en-US" sz="1200" dirty="0"/>
              <a:t> Q–Q plots and histograms.</a:t>
            </a:r>
            <a:r>
              <a:rPr lang="en-US" sz="1200" noProof="1"/>
              <a:t>
</a:t>
            </a:r>
            <a:r>
              <a:rPr lang="en-US" sz="1200" b="1" dirty="0"/>
              <a:t>Statistical validation:</a:t>
            </a:r>
            <a:r>
              <a:rPr lang="en-US" sz="1200" dirty="0"/>
              <a:t> Bootstrap Kolmogorov–Smirnov tests show no evidence against the Gamma assumption.</a:t>
            </a:r>
          </a:p>
          <a:p>
            <a:pPr>
              <a:spcAft>
                <a:spcPts val="600"/>
              </a:spcAft>
              <a:buClrTx/>
            </a:pPr>
            <a:endParaRPr lang="en-US" sz="1200" noProof="1"/>
          </a:p>
        </p:txBody>
      </p:sp>
      <p:sp>
        <p:nvSpPr>
          <p:cNvPr id="2" name="Google Shape;10527;p9415">
            <a:extLst>
              <a:ext uri="{FF2B5EF4-FFF2-40B4-BE49-F238E27FC236}">
                <a16:creationId xmlns:a16="http://schemas.microsoft.com/office/drawing/2014/main" id="{C35F7356-7D6A-5003-265D-A8669E39040E}"/>
              </a:ext>
            </a:extLst>
          </p:cNvPr>
          <p:cNvSpPr txBox="1"/>
          <p:nvPr>
            <p:custDataLst>
              <p:tags r:id="rId7"/>
            </p:custDataLst>
          </p:nvPr>
        </p:nvSpPr>
        <p:spPr>
          <a:xfrm>
            <a:off x="342898" y="997840"/>
            <a:ext cx="3886201"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Theoretical Distribution</a:t>
            </a:r>
          </a:p>
        </p:txBody>
      </p:sp>
      <p:sp>
        <p:nvSpPr>
          <p:cNvPr id="4" name="Google Shape;10527;p9415">
            <a:extLst>
              <a:ext uri="{FF2B5EF4-FFF2-40B4-BE49-F238E27FC236}">
                <a16:creationId xmlns:a16="http://schemas.microsoft.com/office/drawing/2014/main" id="{1EDCE899-1272-FC4C-F46D-5E0CC8B63164}"/>
              </a:ext>
            </a:extLst>
          </p:cNvPr>
          <p:cNvSpPr txBox="1"/>
          <p:nvPr>
            <p:custDataLst>
              <p:tags r:id="rId8"/>
            </p:custDataLst>
          </p:nvPr>
        </p:nvSpPr>
        <p:spPr>
          <a:xfrm>
            <a:off x="4837346" y="1001016"/>
            <a:ext cx="3886200"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Fitting Procedure</a:t>
            </a:r>
          </a:p>
        </p:txBody>
      </p:sp>
      <p:pic>
        <p:nvPicPr>
          <p:cNvPr id="5" name="Picture 4">
            <a:extLst>
              <a:ext uri="{FF2B5EF4-FFF2-40B4-BE49-F238E27FC236}">
                <a16:creationId xmlns:a16="http://schemas.microsoft.com/office/drawing/2014/main" id="{7860F135-5972-EFA8-9BE2-10616243A8AD}"/>
              </a:ext>
            </a:extLst>
          </p:cNvPr>
          <p:cNvPicPr>
            <a:picLocks noChangeAspect="1"/>
          </p:cNvPicPr>
          <p:nvPr/>
        </p:nvPicPr>
        <p:blipFill>
          <a:blip r:embed="rId12"/>
          <a:stretch>
            <a:fillRect/>
          </a:stretch>
        </p:blipFill>
        <p:spPr>
          <a:xfrm>
            <a:off x="342898" y="2571749"/>
            <a:ext cx="3963758" cy="1985019"/>
          </a:xfrm>
          <a:prstGeom prst="rect">
            <a:avLst/>
          </a:prstGeom>
        </p:spPr>
      </p:pic>
      <p:pic>
        <p:nvPicPr>
          <p:cNvPr id="7" name="Picture 6">
            <a:extLst>
              <a:ext uri="{FF2B5EF4-FFF2-40B4-BE49-F238E27FC236}">
                <a16:creationId xmlns:a16="http://schemas.microsoft.com/office/drawing/2014/main" id="{E8F12FB5-B31B-A510-EB03-4AF10BAF1734}"/>
              </a:ext>
            </a:extLst>
          </p:cNvPr>
          <p:cNvPicPr>
            <a:picLocks noChangeAspect="1"/>
          </p:cNvPicPr>
          <p:nvPr/>
        </p:nvPicPr>
        <p:blipFill>
          <a:blip r:embed="rId13"/>
          <a:srcRect/>
          <a:stretch/>
        </p:blipFill>
        <p:spPr>
          <a:xfrm>
            <a:off x="4759786" y="2730085"/>
            <a:ext cx="3963758" cy="1668345"/>
          </a:xfrm>
          <a:prstGeom prst="rect">
            <a:avLst/>
          </a:prstGeom>
        </p:spPr>
      </p:pic>
    </p:spTree>
    <p:custDataLst>
      <p:tags r:id="rId1"/>
    </p:custDataLst>
    <p:extLst>
      <p:ext uri="{BB962C8B-B14F-4D97-AF65-F5344CB8AC3E}">
        <p14:creationId xmlns:p14="http://schemas.microsoft.com/office/powerpoint/2010/main" val="412746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5EF6-5A56-A66B-E0DF-D7C20174BF7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88D9A1A-A82A-E598-9679-A1864849CB2D}"/>
              </a:ext>
            </a:extLst>
          </p:cNvPr>
          <p:cNvGraphicFramePr>
            <a:graphicFrameLocks noChangeAspect="1"/>
          </p:cNvGraphicFramePr>
          <p:nvPr>
            <p:custDataLst>
              <p:tags r:id="rId1"/>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488D9A1A-A82A-E598-9679-A1864849CB2D}"/>
                          </a:ext>
                        </a:extLst>
                      </p:cNvPr>
                      <p:cNvPicPr/>
                      <p:nvPr/>
                    </p:nvPicPr>
                    <p:blipFill>
                      <a:blip r:embed="rId6"/>
                      <a:stretch>
                        <a:fillRect/>
                      </a:stretch>
                    </p:blipFill>
                    <p:spPr>
                      <a:xfrm>
                        <a:off x="1192" y="1191"/>
                        <a:ext cx="920" cy="1191"/>
                      </a:xfrm>
                      <a:prstGeom prst="rect">
                        <a:avLst/>
                      </a:prstGeom>
                    </p:spPr>
                  </p:pic>
                </p:oleObj>
              </mc:Fallback>
            </mc:AlternateContent>
          </a:graphicData>
        </a:graphic>
      </p:graphicFrame>
      <p:sp>
        <p:nvSpPr>
          <p:cNvPr id="2" name="Content Placeholder 1">
            <a:extLst>
              <a:ext uri="{FF2B5EF4-FFF2-40B4-BE49-F238E27FC236}">
                <a16:creationId xmlns:a16="http://schemas.microsoft.com/office/drawing/2014/main" id="{212316B8-EEE8-7FCD-F819-DDD74C3422AD}"/>
              </a:ext>
            </a:extLst>
          </p:cNvPr>
          <p:cNvSpPr>
            <a:spLocks noGrp="1"/>
          </p:cNvSpPr>
          <p:nvPr>
            <p:ph idx="1"/>
            <p:custDataLst>
              <p:tags r:id="rId2"/>
            </p:custDataLst>
          </p:nvPr>
        </p:nvSpPr>
        <p:spPr>
          <a:xfrm>
            <a:off x="342900" y="1019908"/>
            <a:ext cx="8455914" cy="3613638"/>
          </a:xfrm>
        </p:spPr>
        <p:txBody>
          <a:bodyPr numCol="2">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372666" indent="-285750">
              <a:buClr>
                <a:schemeClr val="accent1"/>
              </a:buClr>
            </a:pPr>
            <a:r>
              <a:rPr lang="en-US" sz="1400" b="1" noProof="1"/>
              <a:t>M4ESTRO Project Overview</a:t>
            </a:r>
          </a:p>
          <a:p>
            <a:pPr marL="604838" lvl="1" indent="-175022">
              <a:buClr>
                <a:schemeClr val="accent1"/>
              </a:buClr>
            </a:pPr>
            <a:r>
              <a:rPr lang="en-US" sz="1300" noProof="1"/>
              <a:t>Background &amp; Context</a:t>
            </a:r>
          </a:p>
          <a:p>
            <a:pPr marL="604838" lvl="1" indent="-175022">
              <a:buClr>
                <a:schemeClr val="accent1"/>
              </a:buClr>
            </a:pPr>
            <a:r>
              <a:rPr lang="en-US" sz="1300" noProof="1"/>
              <a:t>Motivation &amp; Purpose
Key Contributions</a:t>
            </a:r>
          </a:p>
          <a:p>
            <a:pPr marL="261938" indent="-175022">
              <a:buClr>
                <a:schemeClr val="accent1"/>
              </a:buClr>
            </a:pPr>
            <a:r>
              <a:rPr lang="en-US" sz="1400" b="1" noProof="1"/>
              <a:t>Dataset &amp; External Sources</a:t>
            </a:r>
          </a:p>
          <a:p>
            <a:pPr marL="604838" lvl="1" indent="-175022">
              <a:buClr>
                <a:schemeClr val="accent1"/>
              </a:buClr>
            </a:pPr>
            <a:r>
              <a:rPr lang="en-US" sz="1300" noProof="1"/>
              <a:t>Pilot and Tracking data</a:t>
            </a:r>
          </a:p>
          <a:p>
            <a:pPr marL="604838" lvl="1" indent="-175022">
              <a:buClr>
                <a:schemeClr val="accent1"/>
              </a:buClr>
            </a:pPr>
            <a:r>
              <a:rPr lang="en-US" sz="1300" noProof="1"/>
              <a:t>Traffic, Weather and Holiday data</a:t>
            </a:r>
          </a:p>
          <a:p>
            <a:pPr marL="261938" indent="-175022">
              <a:buClr>
                <a:schemeClr val="accent1"/>
              </a:buClr>
            </a:pPr>
            <a:r>
              <a:rPr lang="en-US" sz="1400" b="1" noProof="1"/>
              <a:t>Supply Chain Modeling</a:t>
            </a:r>
          </a:p>
          <a:p>
            <a:pPr marL="604838" lvl="1" indent="-175022">
              <a:buClr>
                <a:schemeClr val="accent1"/>
              </a:buClr>
            </a:pPr>
            <a:r>
              <a:rPr lang="en-US" sz="1300" noProof="1"/>
              <a:t>Supply Chain Graph Model</a:t>
            </a:r>
          </a:p>
          <a:p>
            <a:pPr marL="604838" lvl="1" indent="-175022">
              <a:buClr>
                <a:schemeClr val="accent1"/>
              </a:buClr>
            </a:pPr>
            <a:r>
              <a:rPr lang="en-US" sz="1300" noProof="1"/>
              <a:t>Markov Chain Routing Model</a:t>
            </a:r>
          </a:p>
          <a:p>
            <a:pPr marL="604838" lvl="1" indent="-175022">
              <a:buClr>
                <a:schemeClr val="accent1"/>
              </a:buClr>
            </a:pPr>
            <a:r>
              <a:rPr lang="en-US" sz="1300" noProof="1"/>
              <a:t>Paths Extraction and Probability Distributions</a:t>
            </a:r>
          </a:p>
          <a:p>
            <a:pPr marL="604838" lvl="1" indent="-175022">
              <a:buClr>
                <a:schemeClr val="accent1"/>
              </a:buClr>
            </a:pPr>
            <a:endParaRPr lang="en-US" sz="1400" noProof="1"/>
          </a:p>
          <a:p>
            <a:pPr marL="604838" lvl="1" indent="-175022">
              <a:buClr>
                <a:schemeClr val="accent1"/>
              </a:buClr>
            </a:pPr>
            <a:endParaRPr lang="en-US" noProof="1"/>
          </a:p>
          <a:p>
            <a:pPr marL="261938" indent="-175022">
              <a:buClr>
                <a:schemeClr val="accent1"/>
              </a:buClr>
            </a:pPr>
            <a:r>
              <a:rPr lang="en-US" sz="1400" b="1" noProof="1"/>
              <a:t>Historical Indicators</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b="1" noProof="1"/>
              <a:t>Realtime Indicators</a:t>
            </a:r>
          </a:p>
          <a:p>
            <a:pPr marL="604838" lvl="1" indent="-175022">
              <a:buClr>
                <a:schemeClr val="accent1"/>
              </a:buClr>
            </a:pPr>
            <a:r>
              <a:rPr lang="en-US" sz="1400" noProof="1"/>
              <a:t>Overview</a:t>
            </a:r>
          </a:p>
          <a:p>
            <a:pPr marL="604838" lvl="1" indent="-175022">
              <a:buClr>
                <a:schemeClr val="accent1"/>
              </a:buClr>
            </a:pPr>
            <a:r>
              <a:rPr lang="en-US" sz="1400" noProof="1"/>
              <a:t>Definition</a:t>
            </a:r>
          </a:p>
          <a:p>
            <a:pPr marL="604838" lvl="1" indent="-175022">
              <a:buClr>
                <a:schemeClr val="accent1"/>
              </a:buClr>
            </a:pPr>
            <a:r>
              <a:rPr lang="en-US" sz="1400" noProof="1"/>
              <a:t>Implementation</a:t>
            </a:r>
          </a:p>
          <a:p>
            <a:pPr marL="261938" indent="-175022">
              <a:buClr>
                <a:schemeClr val="accent1"/>
              </a:buClr>
            </a:pPr>
            <a:r>
              <a:rPr lang="en-US" sz="1400" noProof="1"/>
              <a:t>Protoype &amp; Results</a:t>
            </a:r>
          </a:p>
          <a:p>
            <a:pPr marL="261938" indent="-175022">
              <a:buClr>
                <a:schemeClr val="accent1"/>
              </a:buClr>
            </a:pPr>
            <a:r>
              <a:rPr lang="en-US" sz="1400" noProof="1"/>
              <a:t>Conclusion</a:t>
            </a:r>
          </a:p>
        </p:txBody>
      </p:sp>
      <p:sp>
        <p:nvSpPr>
          <p:cNvPr id="3" name="Title 2">
            <a:extLst>
              <a:ext uri="{FF2B5EF4-FFF2-40B4-BE49-F238E27FC236}">
                <a16:creationId xmlns:a16="http://schemas.microsoft.com/office/drawing/2014/main" id="{BB0F2B1D-3814-7AED-D61A-4EF6159C272A}"/>
              </a:ext>
            </a:extLst>
          </p:cNvPr>
          <p:cNvSpPr>
            <a:spLocks noGrp="1"/>
          </p:cNvSpPr>
          <p:nvPr>
            <p:ph type="title"/>
            <p:custDataLst>
              <p:tags r:id="rId3"/>
            </p:custDataLst>
          </p:nvPr>
        </p:nvSpPr>
        <p:spPr>
          <a:xfrm>
            <a:off x="342900" y="325612"/>
            <a:ext cx="8455914" cy="370332"/>
          </a:xfrm>
        </p:spPr>
        <p:txBody>
          <a:bodyPr vert="horz" lIns="0" rIns="0" bIns="3429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500" noProof="1">
                <a:solidFill>
                  <a:schemeClr val="accent1"/>
                </a:solidFill>
              </a:rPr>
              <a:t>Agenda</a:t>
            </a:r>
          </a:p>
        </p:txBody>
      </p:sp>
    </p:spTree>
    <p:extLst>
      <p:ext uri="{BB962C8B-B14F-4D97-AF65-F5344CB8AC3E}">
        <p14:creationId xmlns:p14="http://schemas.microsoft.com/office/powerpoint/2010/main" val="329658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5727A-9A18-8DC1-0E1B-363E6CD83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EBE351-F469-37C1-EC78-05F7E23C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E3FAD3-3D27-5CAD-6C15-C7284CF2D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3F1D2D-2FCE-8D65-49CE-7B7C3CF36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BC64A7-7F09-1620-DCC1-575FBF8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143B65-BB67-64BE-B7D9-FC148356F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D7F121C-D9B2-A775-D5C0-7FB3C608BC29}"/>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Realtime Indicators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E70BF33E-300D-9E49-9D3B-2D8AD9A13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71C8B9-AFCB-5369-9D88-F1991B406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299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E4E04-938E-AFC5-7E43-D18639A4EC11}"/>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B6476CD-DBFC-4915-5F6D-A1E906D4E78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11" name="think-cell data - do not delete" hidden="1">
                        <a:extLst>
                          <a:ext uri="{FF2B5EF4-FFF2-40B4-BE49-F238E27FC236}">
                            <a16:creationId xmlns:a16="http://schemas.microsoft.com/office/drawing/2014/main" id="{38089700-D6AB-DC3E-0135-DA43D7E04645}"/>
                          </a:ext>
                        </a:extLst>
                      </p:cNvPr>
                      <p:cNvPicPr/>
                      <p:nvPr/>
                    </p:nvPicPr>
                    <p:blipFill>
                      <a:blip r:embed="rId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4013419-C069-D20B-EE9E-88BFDA78072C}"/>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2" name="Text Placeholder 3">
            <a:extLst>
              <a:ext uri="{FF2B5EF4-FFF2-40B4-BE49-F238E27FC236}">
                <a16:creationId xmlns:a16="http://schemas.microsoft.com/office/drawing/2014/main" id="{FAB9745F-3166-3830-1DB1-E4B35E2CD48A}"/>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086C34C7-B53B-C6A3-398D-77B115ED7E32}"/>
              </a:ext>
            </a:extLst>
          </p:cNvPr>
          <p:cNvSpPr>
            <a:spLocks noGrp="1"/>
          </p:cNvSpPr>
          <p:nvPr>
            <p:ph type="body" sz="quarter" idx="15"/>
            <p:custDataLst>
              <p:tags r:id="rId5"/>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18" name="Google Shape;10527;p9415">
            <a:extLst>
              <a:ext uri="{FF2B5EF4-FFF2-40B4-BE49-F238E27FC236}">
                <a16:creationId xmlns:a16="http://schemas.microsoft.com/office/drawing/2014/main" id="{661A168F-2573-A9DF-9D09-21833ACCD594}"/>
              </a:ext>
            </a:extLst>
          </p:cNvPr>
          <p:cNvSpPr txBox="1"/>
          <p:nvPr>
            <p:custDataLst>
              <p:tags r:id="rId6"/>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Realtime Indicators Hierarchy</a:t>
            </a:r>
          </a:p>
        </p:txBody>
      </p:sp>
      <p:graphicFrame>
        <p:nvGraphicFramePr>
          <p:cNvPr id="4" name="Table 3">
            <a:extLst>
              <a:ext uri="{FF2B5EF4-FFF2-40B4-BE49-F238E27FC236}">
                <a16:creationId xmlns:a16="http://schemas.microsoft.com/office/drawing/2014/main" id="{E85360A1-CC52-9DBA-484F-4F1FE0FF9F7E}"/>
              </a:ext>
            </a:extLst>
          </p:cNvPr>
          <p:cNvGraphicFramePr>
            <a:graphicFrameLocks noGrp="1"/>
          </p:cNvGraphicFramePr>
          <p:nvPr>
            <p:extLst>
              <p:ext uri="{D42A27DB-BD31-4B8C-83A1-F6EECF244321}">
                <p14:modId xmlns:p14="http://schemas.microsoft.com/office/powerpoint/2010/main" val="117220913"/>
              </p:ext>
            </p:extLst>
          </p:nvPr>
        </p:nvGraphicFramePr>
        <p:xfrm>
          <a:off x="342899" y="1512676"/>
          <a:ext cx="5298622" cy="1854200"/>
        </p:xfrm>
        <a:graphic>
          <a:graphicData uri="http://schemas.openxmlformats.org/drawingml/2006/table">
            <a:tbl>
              <a:tblPr firstRow="1" bandRow="1">
                <a:tableStyleId>{63B48042-AE31-4177-9097-B33D8566F184}</a:tableStyleId>
              </a:tblPr>
              <a:tblGrid>
                <a:gridCol w="2649311">
                  <a:extLst>
                    <a:ext uri="{9D8B030D-6E8A-4147-A177-3AD203B41FA5}">
                      <a16:colId xmlns:a16="http://schemas.microsoft.com/office/drawing/2014/main" val="2084918660"/>
                    </a:ext>
                  </a:extLst>
                </a:gridCol>
                <a:gridCol w="2649311">
                  <a:extLst>
                    <a:ext uri="{9D8B030D-6E8A-4147-A177-3AD203B41FA5}">
                      <a16:colId xmlns:a16="http://schemas.microsoft.com/office/drawing/2014/main" val="825988041"/>
                    </a:ext>
                  </a:extLst>
                </a:gridCol>
              </a:tblGrid>
              <a:tr h="370840">
                <a:tc>
                  <a:txBody>
                    <a:bodyPr/>
                    <a:lstStyle/>
                    <a:p>
                      <a:r>
                        <a:rPr lang="it-IT" sz="1200" b="1" dirty="0" err="1">
                          <a:latin typeface="+mn-lt"/>
                        </a:rPr>
                        <a:t>Granularity</a:t>
                      </a:r>
                      <a:endParaRPr lang="en-US" sz="1200" b="1" dirty="0">
                        <a:latin typeface="+mn-lt"/>
                      </a:endParaRPr>
                    </a:p>
                  </a:txBody>
                  <a:tcPr/>
                </a:tc>
                <a:tc>
                  <a:txBody>
                    <a:bodyPr/>
                    <a:lstStyle/>
                    <a:p>
                      <a:r>
                        <a:rPr lang="it-IT" sz="1200" b="1" dirty="0">
                          <a:latin typeface="+mn-lt"/>
                        </a:rPr>
                        <a:t>Scope</a:t>
                      </a:r>
                      <a:endParaRPr lang="en-US" sz="1200" b="1" dirty="0">
                        <a:latin typeface="+mn-lt"/>
                      </a:endParaRPr>
                    </a:p>
                  </a:txBody>
                  <a:tcPr/>
                </a:tc>
                <a:extLst>
                  <a:ext uri="{0D108BD9-81ED-4DB2-BD59-A6C34878D82A}">
                    <a16:rowId xmlns:a16="http://schemas.microsoft.com/office/drawing/2014/main" val="2162742675"/>
                  </a:ext>
                </a:extLst>
              </a:tr>
              <a:tr h="370840">
                <a:tc>
                  <a:txBody>
                    <a:bodyPr/>
                    <a:lstStyle/>
                    <a:p>
                      <a:r>
                        <a:rPr lang="it-IT" sz="1200" dirty="0">
                          <a:latin typeface="+mn-lt"/>
                        </a:rPr>
                        <a:t>Vertex</a:t>
                      </a:r>
                      <a:endParaRPr lang="en-US" sz="1200" dirty="0">
                        <a:latin typeface="+mn-lt"/>
                      </a:endParaRPr>
                    </a:p>
                  </a:txBody>
                  <a:tcPr/>
                </a:tc>
                <a:tc>
                  <a:txBody>
                    <a:bodyPr/>
                    <a:lstStyle/>
                    <a:p>
                      <a:r>
                        <a:rPr lang="it-IT" sz="1200" dirty="0">
                          <a:latin typeface="+mn-lt"/>
                        </a:rPr>
                        <a:t>Supplier and carrier facility.</a:t>
                      </a:r>
                      <a:endParaRPr lang="en-US" sz="1200" dirty="0">
                        <a:latin typeface="+mn-lt"/>
                      </a:endParaRPr>
                    </a:p>
                  </a:txBody>
                  <a:tcPr/>
                </a:tc>
                <a:extLst>
                  <a:ext uri="{0D108BD9-81ED-4DB2-BD59-A6C34878D82A}">
                    <a16:rowId xmlns:a16="http://schemas.microsoft.com/office/drawing/2014/main" val="2128568649"/>
                  </a:ext>
                </a:extLst>
              </a:tr>
              <a:tr h="370840">
                <a:tc>
                  <a:txBody>
                    <a:bodyPr/>
                    <a:lstStyle/>
                    <a:p>
                      <a:r>
                        <a:rPr lang="it-IT" sz="1200" dirty="0" err="1">
                          <a:latin typeface="+mn-lt"/>
                        </a:rPr>
                        <a:t>Route</a:t>
                      </a:r>
                      <a:endParaRPr lang="en-US" sz="1200" dirty="0">
                        <a:latin typeface="+mn-lt"/>
                      </a:endParaRPr>
                    </a:p>
                  </a:txBody>
                  <a:tcPr/>
                </a:tc>
                <a:tc>
                  <a:txBody>
                    <a:bodyPr/>
                    <a:lstStyle/>
                    <a:p>
                      <a:r>
                        <a:rPr lang="it-IT" sz="1200" dirty="0">
                          <a:latin typeface="+mn-lt"/>
                        </a:rPr>
                        <a:t>Carrier </a:t>
                      </a:r>
                      <a:r>
                        <a:rPr lang="it-IT" sz="1200" dirty="0" err="1">
                          <a:latin typeface="+mn-lt"/>
                        </a:rPr>
                        <a:t>route</a:t>
                      </a:r>
                      <a:r>
                        <a:rPr lang="it-IT" sz="1200" dirty="0">
                          <a:latin typeface="+mn-lt"/>
                        </a:rPr>
                        <a:t> </a:t>
                      </a:r>
                      <a:r>
                        <a:rPr lang="it-IT" sz="1200" dirty="0" err="1">
                          <a:latin typeface="+mn-lt"/>
                        </a:rPr>
                        <a:t>between</a:t>
                      </a:r>
                      <a:r>
                        <a:rPr lang="it-IT" sz="1200" dirty="0">
                          <a:latin typeface="+mn-lt"/>
                        </a:rPr>
                        <a:t> </a:t>
                      </a:r>
                      <a:r>
                        <a:rPr lang="it-IT" sz="1200" dirty="0" err="1">
                          <a:latin typeface="+mn-lt"/>
                        </a:rPr>
                        <a:t>two</a:t>
                      </a:r>
                      <a:r>
                        <a:rPr lang="it-IT" sz="1200" dirty="0">
                          <a:latin typeface="+mn-lt"/>
                        </a:rPr>
                        <a:t> locations.</a:t>
                      </a:r>
                      <a:endParaRPr lang="en-US" sz="1200" dirty="0">
                        <a:latin typeface="+mn-lt"/>
                      </a:endParaRPr>
                    </a:p>
                  </a:txBody>
                  <a:tcPr/>
                </a:tc>
                <a:extLst>
                  <a:ext uri="{0D108BD9-81ED-4DB2-BD59-A6C34878D82A}">
                    <a16:rowId xmlns:a16="http://schemas.microsoft.com/office/drawing/2014/main" val="1361679095"/>
                  </a:ext>
                </a:extLst>
              </a:tr>
              <a:tr h="370840">
                <a:tc>
                  <a:txBody>
                    <a:bodyPr/>
                    <a:lstStyle/>
                    <a:p>
                      <a:r>
                        <a:rPr lang="it-IT" sz="1200" dirty="0" err="1">
                          <a:latin typeface="+mn-lt"/>
                        </a:rPr>
                        <a:t>Path</a:t>
                      </a:r>
                      <a:endParaRPr lang="en-US" sz="1200" dirty="0">
                        <a:latin typeface="+mn-lt"/>
                      </a:endParaRPr>
                    </a:p>
                  </a:txBody>
                  <a:tcPr/>
                </a:tc>
                <a:tc>
                  <a:txBody>
                    <a:bodyPr/>
                    <a:lstStyle/>
                    <a:p>
                      <a:r>
                        <a:rPr lang="it-IT" sz="1200" dirty="0">
                          <a:latin typeface="+mn-lt"/>
                        </a:rPr>
                        <a:t>Supplier to </a:t>
                      </a:r>
                      <a:r>
                        <a:rPr lang="it-IT" sz="1200" dirty="0" err="1">
                          <a:latin typeface="+mn-lt"/>
                        </a:rPr>
                        <a:t>manufacturer</a:t>
                      </a:r>
                      <a:r>
                        <a:rPr lang="it-IT" sz="1200" dirty="0">
                          <a:latin typeface="+mn-lt"/>
                        </a:rPr>
                        <a:t> carrier </a:t>
                      </a:r>
                      <a:r>
                        <a:rPr lang="it-IT" sz="1200" dirty="0" err="1">
                          <a:latin typeface="+mn-lt"/>
                        </a:rPr>
                        <a:t>path</a:t>
                      </a:r>
                      <a:r>
                        <a:rPr lang="it-IT" sz="1200" dirty="0">
                          <a:latin typeface="+mn-lt"/>
                        </a:rPr>
                        <a:t>.</a:t>
                      </a:r>
                      <a:endParaRPr lang="en-US" sz="1200" dirty="0">
                        <a:latin typeface="+mn-lt"/>
                      </a:endParaRPr>
                    </a:p>
                  </a:txBody>
                  <a:tcPr/>
                </a:tc>
                <a:extLst>
                  <a:ext uri="{0D108BD9-81ED-4DB2-BD59-A6C34878D82A}">
                    <a16:rowId xmlns:a16="http://schemas.microsoft.com/office/drawing/2014/main" val="1125719989"/>
                  </a:ext>
                </a:extLst>
              </a:tr>
              <a:tr h="370840">
                <a:tc>
                  <a:txBody>
                    <a:bodyPr/>
                    <a:lstStyle/>
                    <a:p>
                      <a:r>
                        <a:rPr lang="it-IT" sz="1200" dirty="0" err="1">
                          <a:latin typeface="+mn-lt"/>
                        </a:rPr>
                        <a:t>Graph</a:t>
                      </a:r>
                      <a:endParaRPr lang="en-US" sz="1200" dirty="0">
                        <a:latin typeface="+mn-lt"/>
                      </a:endParaRPr>
                    </a:p>
                  </a:txBody>
                  <a:tcPr/>
                </a:tc>
                <a:tc>
                  <a:txBody>
                    <a:bodyPr/>
                    <a:lstStyle/>
                    <a:p>
                      <a:r>
                        <a:rPr lang="it-IT" sz="1200" dirty="0">
                          <a:latin typeface="+mn-lt"/>
                        </a:rPr>
                        <a:t>Overall supply chain network.</a:t>
                      </a:r>
                      <a:endParaRPr lang="en-US" sz="1200" dirty="0">
                        <a:latin typeface="+mn-lt"/>
                      </a:endParaRPr>
                    </a:p>
                  </a:txBody>
                  <a:tcPr/>
                </a:tc>
                <a:extLst>
                  <a:ext uri="{0D108BD9-81ED-4DB2-BD59-A6C34878D82A}">
                    <a16:rowId xmlns:a16="http://schemas.microsoft.com/office/drawing/2014/main" val="1962514374"/>
                  </a:ext>
                </a:extLst>
              </a:tr>
            </a:tbl>
          </a:graphicData>
        </a:graphic>
      </p:graphicFrame>
    </p:spTree>
    <p:custDataLst>
      <p:tags r:id="rId1"/>
    </p:custDataLst>
    <p:extLst>
      <p:ext uri="{BB962C8B-B14F-4D97-AF65-F5344CB8AC3E}">
        <p14:creationId xmlns:p14="http://schemas.microsoft.com/office/powerpoint/2010/main" val="143567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BA7-643E-4B66-EDFE-AF0EBD5C3E4A}"/>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8089700-D6AB-DC3E-0135-DA43D7E0464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802CAB30-816E-F7F2-CDC8-A7060DDDB0D9}"/>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A5183BE-7662-D7A6-63E2-E298A53D2A6A}"/>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4A3AFB96-3BAE-2849-6AD1-A1722B6C5042}"/>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Estimated Dispatch Time (EDT)</a:t>
                </a:r>
                <a:r>
                  <a:rPr lang="en-US" sz="1200" noProof="1"/>
                  <a:t>: based on the historical indicator, includes national holidays to estimate the dispatch time of a supplier.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rPr>
                        <m:t>EDT</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S</m:t>
                      </m:r>
                      <m:r>
                        <a:rPr lang="it-IT" sz="1200" b="0" i="1" noProof="1" smtClean="0">
                          <a:latin typeface="Cambria Math" panose="02040503050406030204" pitchFamily="18" charset="0"/>
                        </a:rPr>
                        <m:t> →</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oMath>
                  </m:oMathPara>
                </a14:m>
                <a:endParaRPr lang="en-US" sz="1200" noProof="1"/>
              </a:p>
              <a:p>
                <a:pPr marL="261938" indent="-175022">
                  <a:spcAft>
                    <a:spcPts val="600"/>
                  </a:spcAft>
                </a:pPr>
                <a:endParaRPr lang="en-US" sz="1200" noProof="1"/>
              </a:p>
              <a:p>
                <a:pPr marL="261938" indent="-175022">
                  <a:spcAft>
                    <a:spcPts val="600"/>
                  </a:spcAft>
                </a:pPr>
                <a:r>
                  <a:rPr lang="en-US" sz="1200" b="1" noProof="1"/>
                  <a:t>Vertex Time (VT)</a:t>
                </a:r>
                <a:r>
                  <a:rPr lang="en-US" sz="1200" noProof="1"/>
                  <a:t>: defined for each carrier facility, provide an estimation of the processing time required for the given facility</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rPr>
                        <m:t>VT</m:t>
                      </m:r>
                      <m:r>
                        <a:rPr lang="it-IT" sz="1200" b="0" i="1" noProof="1" smtClean="0">
                          <a:latin typeface="Cambria Math" panose="02040503050406030204" pitchFamily="18" charset="0"/>
                        </a:rPr>
                        <m:t>: </m:t>
                      </m:r>
                      <m:r>
                        <m:rPr>
                          <m:sty m:val="p"/>
                        </m:rPr>
                        <a:rPr lang="it-IT" sz="1200" b="0" i="1" noProof="1" smtClean="0">
                          <a:latin typeface="Cambria Math" panose="02040503050406030204" pitchFamily="18" charset="0"/>
                        </a:rPr>
                        <m:t>I</m:t>
                      </m:r>
                      <m:r>
                        <a:rPr lang="it-IT" sz="1200" b="0" i="1" noProof="1" smtClean="0">
                          <a:latin typeface="Cambria Math" panose="02040503050406030204" pitchFamily="18" charset="0"/>
                        </a:rPr>
                        <m:t> →</m:t>
                      </m:r>
                      <m:sSubSup>
                        <m:sSubSupPr>
                          <m:ctrlPr>
                            <a:rPr lang="it-IT" sz="1200" b="0" i="1" noProof="1" smtClean="0">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b="0" i="1" noProof="1" smtClean="0">
                              <a:latin typeface="Cambria Math" panose="02040503050406030204" pitchFamily="18" charset="0"/>
                              <a:ea typeface="Cambria Math" panose="02040503050406030204" pitchFamily="18" charset="0"/>
                            </a:rPr>
                            <m:t>2</m:t>
                          </m:r>
                        </m:sup>
                      </m:sSubSup>
                    </m:oMath>
                  </m:oMathPara>
                </a14:m>
                <a:endParaRPr lang="en-US" sz="1200" noProof="1"/>
              </a:p>
              <a:p>
                <a:pPr marL="261938" indent="-175022">
                  <a:spcAft>
                    <a:spcPts val="600"/>
                  </a:spcAft>
                </a:pPr>
                <a:endParaRPr lang="en-US" sz="1200" noProof="1"/>
              </a:p>
              <a:p>
                <a:pPr marL="261938" indent="-175022">
                  <a:spcAft>
                    <a:spcPts val="600"/>
                  </a:spcAft>
                </a:pPr>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4A3AFB96-3BAE-2849-6AD1-A1722B6C5042}"/>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7CB00458-F357-C652-F49B-FE7576A7379B}"/>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32E01815-593B-207E-734C-E6F3E74BB845}"/>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8" name="Google Shape;10527;p9415">
            <a:extLst>
              <a:ext uri="{FF2B5EF4-FFF2-40B4-BE49-F238E27FC236}">
                <a16:creationId xmlns:a16="http://schemas.microsoft.com/office/drawing/2014/main" id="{21B5730E-1C1E-A31C-DEA3-A05C4728F0E7}"/>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Vertex Level</a:t>
            </a:r>
          </a:p>
        </p:txBody>
      </p:sp>
    </p:spTree>
    <p:custDataLst>
      <p:tags r:id="rId1"/>
    </p:custDataLst>
    <p:extLst>
      <p:ext uri="{BB962C8B-B14F-4D97-AF65-F5344CB8AC3E}">
        <p14:creationId xmlns:p14="http://schemas.microsoft.com/office/powerpoint/2010/main" val="943570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CA573-2FAF-B17B-7AFA-A17853347B65}"/>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50A97D06-5DCC-6C33-58E4-1F0BD39B116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38089700-D6AB-DC3E-0135-DA43D7E04645}"/>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C54B159-F123-E23D-4F4F-F5D2668BB0B5}"/>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9DFB7A4B-1D49-B2F9-52F0-D8C741D3DD4F}"/>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Traffic &amp; Weather Meta Index (TMI</a:t>
                </a:r>
                <a:r>
                  <a:rPr lang="en-US" sz="1200" b="1" i="1" noProof="1"/>
                  <a:t>, </a:t>
                </a:r>
                <a:r>
                  <a:rPr lang="en-US" sz="1200" b="1" noProof="1"/>
                  <a:t>WMI)</a:t>
                </a:r>
                <a:r>
                  <a:rPr lang="en-US" sz="1200" noProof="1"/>
                  <a:t>: provide a measurement of traffic and weather impacts on carrier routes.</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TMI</m:t>
                      </m:r>
                      <m:r>
                        <a:rPr lang="it-IT" sz="1200" b="0" i="1" noProof="1" smtClean="0">
                          <a:latin typeface="Cambria Math" panose="02040503050406030204" pitchFamily="18" charset="0"/>
                        </a:rPr>
                        <m:t>:</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2</m:t>
                          </m:r>
                        </m:sup>
                      </m:sSup>
                      <m:r>
                        <a:rPr lang="it-IT" sz="1200" b="0" i="1" noProof="1" smtClean="0">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b="0" i="1" noProof="1" smtClean="0">
                          <a:latin typeface="Cambria Math" panose="02040503050406030204" pitchFamily="18" charset="0"/>
                        </a:rPr>
                        <m:t>→</m:t>
                      </m:r>
                      <m:d>
                        <m:dPr>
                          <m:begChr m:val="["/>
                          <m:endChr m:val="]"/>
                          <m:ctrlPr>
                            <a:rPr lang="it-IT" sz="1200" b="0" i="1" noProof="1" smtClean="0">
                              <a:latin typeface="Cambria Math" panose="02040503050406030204" pitchFamily="18" charset="0"/>
                            </a:rPr>
                          </m:ctrlPr>
                        </m:dPr>
                        <m:e>
                          <m:r>
                            <a:rPr lang="it-IT" sz="1200" b="0" i="1" noProof="1" smtClean="0">
                              <a:latin typeface="Cambria Math" panose="02040503050406030204" pitchFamily="18" charset="0"/>
                            </a:rPr>
                            <m:t>0,1</m:t>
                          </m:r>
                        </m:e>
                      </m:d>
                      <m:r>
                        <a:rPr lang="it-IT" sz="1200" b="0" i="1" noProof="1" smtClean="0">
                          <a:latin typeface="Cambria Math" panose="02040503050406030204" pitchFamily="18" charset="0"/>
                        </a:rPr>
                        <m:t>,</m:t>
                      </m:r>
                      <m:r>
                        <a:rPr lang="it-IT" sz="1200" b="0" i="0" noProof="1" smtClean="0">
                          <a:latin typeface="Cambria Math" panose="02040503050406030204" pitchFamily="18" charset="0"/>
                        </a:rPr>
                        <m:t>  </m:t>
                      </m:r>
                      <m:r>
                        <m:rPr>
                          <m:sty m:val="p"/>
                        </m:rPr>
                        <a:rPr lang="it-IT" sz="1200" b="0" i="0" noProof="1" smtClean="0">
                          <a:latin typeface="Cambria Math" panose="02040503050406030204" pitchFamily="18" charset="0"/>
                        </a:rPr>
                        <m:t>WMI</m:t>
                      </m:r>
                      <m:r>
                        <a:rPr lang="it-IT" sz="1200" i="1" noProof="1">
                          <a:latin typeface="Cambria Math" panose="02040503050406030204" pitchFamily="18" charset="0"/>
                        </a:rPr>
                        <m:t>:</m:t>
                      </m:r>
                      <m:sSup>
                        <m:sSupPr>
                          <m:ctrlPr>
                            <a:rPr lang="it-IT" sz="1200" i="1" noProof="1">
                              <a:latin typeface="Cambria Math" panose="02040503050406030204" pitchFamily="18" charset="0"/>
                            </a:rPr>
                          </m:ctrlPr>
                        </m:sSupPr>
                        <m:e>
                          <m:r>
                            <a:rPr lang="it-IT" sz="1200" i="1" noProof="1">
                              <a:latin typeface="Cambria Math" panose="02040503050406030204" pitchFamily="18" charset="0"/>
                            </a:rPr>
                            <m:t>𝑉</m:t>
                          </m:r>
                        </m:e>
                        <m:sup>
                          <m:r>
                            <a:rPr lang="it-IT" sz="1200" i="1" noProof="1">
                              <a:latin typeface="Cambria Math" panose="02040503050406030204" pitchFamily="18" charset="0"/>
                            </a:rPr>
                            <m:t>2</m:t>
                          </m:r>
                        </m:sup>
                      </m:sSup>
                      <m:r>
                        <a:rPr lang="it-IT" sz="1200" b="0" i="1" noProof="1" smtClean="0">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d>
                        <m:dPr>
                          <m:begChr m:val="["/>
                          <m:endChr m:val="]"/>
                          <m:ctrlPr>
                            <a:rPr lang="it-IT" sz="1200" i="1" noProof="1">
                              <a:latin typeface="Cambria Math" panose="02040503050406030204" pitchFamily="18" charset="0"/>
                            </a:rPr>
                          </m:ctrlPr>
                        </m:dPr>
                        <m:e>
                          <m:r>
                            <a:rPr lang="it-IT" sz="1200" i="1" noProof="1">
                              <a:latin typeface="Cambria Math" panose="02040503050406030204" pitchFamily="18" charset="0"/>
                            </a:rPr>
                            <m:t>0,1</m:t>
                          </m:r>
                        </m:e>
                      </m:d>
                    </m:oMath>
                  </m:oMathPara>
                </a14:m>
                <a:endParaRPr lang="en-US" sz="1200" noProof="1"/>
              </a:p>
              <a:p>
                <a:pPr marL="261938" indent="-175022">
                  <a:spcAft>
                    <a:spcPts val="600"/>
                  </a:spcAft>
                </a:pPr>
                <a:endParaRPr lang="en-US" sz="1200" noProof="1"/>
              </a:p>
              <a:p>
                <a:pPr marL="261938" indent="-175022">
                  <a:spcAft>
                    <a:spcPts val="600"/>
                  </a:spcAft>
                </a:pPr>
                <a:r>
                  <a:rPr lang="en-US" sz="1200" b="1" noProof="1"/>
                  <a:t>Route Time (RT)</a:t>
                </a:r>
                <a:r>
                  <a:rPr lang="en-US" sz="1200" noProof="1"/>
                  <a:t>: provides an estimation of the travel time required a given route.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rPr>
                        <m:t>R</m:t>
                      </m:r>
                      <m:r>
                        <m:rPr>
                          <m:sty m:val="p"/>
                        </m:rPr>
                        <a:rPr lang="it-IT" sz="1200" i="0" noProof="1">
                          <a:latin typeface="Cambria Math" panose="02040503050406030204" pitchFamily="18" charset="0"/>
                        </a:rPr>
                        <m:t>T</m:t>
                      </m:r>
                      <m:r>
                        <a:rPr lang="it-IT" sz="1200" i="1" noProof="1">
                          <a:latin typeface="Cambria Math" panose="02040503050406030204" pitchFamily="18" charset="0"/>
                        </a:rPr>
                        <m:t>: </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2</m:t>
                          </m:r>
                        </m:sup>
                      </m:sSup>
                      <m:r>
                        <a:rPr lang="it-IT" sz="1200" b="0" i="1" noProof="1" smtClean="0">
                          <a:latin typeface="Cambria Math" panose="02040503050406030204" pitchFamily="18" charset="0"/>
                        </a:rPr>
                        <m:t> </m:t>
                      </m:r>
                      <m:r>
                        <a:rPr lang="it-IT" sz="1200" i="1" noProof="1">
                          <a:latin typeface="Cambria Math" panose="02040503050406030204" pitchFamily="18" charset="0"/>
                        </a:rPr>
                        <m:t> →</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i="1" noProof="1">
                              <a:latin typeface="Cambria Math" panose="02040503050406030204" pitchFamily="18" charset="0"/>
                              <a:ea typeface="Cambria Math" panose="02040503050406030204" pitchFamily="18" charset="0"/>
                            </a:rPr>
                            <m:t>2</m:t>
                          </m:r>
                        </m:sup>
                      </m:sSubSup>
                    </m:oMath>
                  </m:oMathPara>
                </a14:m>
                <a:endParaRPr lang="en-US" sz="1200" noProof="1"/>
              </a:p>
              <a:p>
                <a:pPr marL="261938" indent="-175022">
                  <a:spcAft>
                    <a:spcPts val="600"/>
                  </a:spcAft>
                </a:pPr>
                <a:endParaRPr lang="en-US" sz="1200" noProof="1"/>
              </a:p>
              <a:p>
                <a:pPr marL="261938" indent="-175022">
                  <a:spcAft>
                    <a:spcPts val="600"/>
                  </a:spcAft>
                </a:pPr>
                <a:r>
                  <a:rPr lang="en-US" sz="1200" b="1" noProof="1"/>
                  <a:t>Dynamic Route Time (DRT): </a:t>
                </a:r>
                <a:r>
                  <a:rPr lang="en-US" sz="1200" noProof="1"/>
                  <a:t>combines RT, TMI and WMI to include real-time traffic and weather information into the route time estimation.</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DRT</m:t>
                      </m:r>
                      <m:r>
                        <a:rPr lang="it-IT" sz="1200" b="0" i="1" noProof="1" smtClean="0">
                          <a:latin typeface="Cambria Math" panose="02040503050406030204" pitchFamily="18" charset="0"/>
                        </a:rPr>
                        <m:t>=</m:t>
                      </m:r>
                      <m:r>
                        <a:rPr lang="it-IT" sz="1200" b="0" i="1" noProof="1" smtClean="0">
                          <a:latin typeface="Cambria Math" panose="02040503050406030204" pitchFamily="18" charset="0"/>
                        </a:rPr>
                        <m:t>𝑓</m:t>
                      </m:r>
                      <m:d>
                        <m:dPr>
                          <m:ctrlPr>
                            <a:rPr lang="it-IT" sz="1200" b="0" i="1" noProof="1" smtClean="0">
                              <a:latin typeface="Cambria Math" panose="02040503050406030204" pitchFamily="18" charset="0"/>
                            </a:rPr>
                          </m:ctrlPr>
                        </m:dPr>
                        <m:e>
                          <m:r>
                            <m:rPr>
                              <m:sty m:val="p"/>
                            </m:rPr>
                            <a:rPr lang="it-IT" sz="1200" b="0" i="0" noProof="1" smtClean="0">
                              <a:latin typeface="Cambria Math" panose="02040503050406030204" pitchFamily="18" charset="0"/>
                            </a:rPr>
                            <m:t>RT</m:t>
                          </m:r>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TMI</m:t>
                          </m:r>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WMI</m:t>
                          </m:r>
                        </m:e>
                      </m:d>
                    </m:oMath>
                  </m:oMathPara>
                </a14:m>
                <a:endParaRPr lang="en-US" sz="1200" noProof="1"/>
              </a:p>
              <a:p>
                <a:pPr marL="261938" indent="-175022">
                  <a:spcAft>
                    <a:spcPts val="600"/>
                  </a:spcAft>
                </a:pPr>
                <a:endParaRPr lang="en-US" sz="1200" noProof="1"/>
              </a:p>
              <a:p>
                <a:pPr marL="261938" indent="-175022">
                  <a:spcAft>
                    <a:spcPts val="600"/>
                  </a:spcAft>
                </a:pPr>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9DFB7A4B-1D49-B2F9-52F0-D8C741D3DD4F}"/>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r="-460"/>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722F07E3-5EF9-E6EE-B909-EB6EEF8948E2}"/>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F3887584-7C25-1440-99CE-4351BDCBDC25}"/>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0BEF2FDD-0245-39E9-D878-ED400B9B5AC4}"/>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Route Level</a:t>
            </a:r>
          </a:p>
        </p:txBody>
      </p:sp>
    </p:spTree>
    <p:custDataLst>
      <p:tags r:id="rId1"/>
    </p:custDataLst>
    <p:extLst>
      <p:ext uri="{BB962C8B-B14F-4D97-AF65-F5344CB8AC3E}">
        <p14:creationId xmlns:p14="http://schemas.microsoft.com/office/powerpoint/2010/main" val="68654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04A2D-A252-39F2-0F88-D950635F0EDA}"/>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EA40D0A-2B4E-00F6-A7D2-DC59E5FC5AE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50A97D06-5DCC-6C33-58E4-1F0BD39B116A}"/>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B300089-B254-D1C6-A8DB-9F5ACF1A2CC7}"/>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3ED8BB6C-BE9B-E0A4-473D-B2F18E521DEA}"/>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Transit Time (TT)</a:t>
                </a:r>
                <a:r>
                  <a:rPr lang="en-US" sz="1200" noProof="1"/>
                  <a:t>: based on historical shipment times, provides an estimation of remaining shipment time without considering the graph structure.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1" noProof="1" smtClean="0">
                          <a:latin typeface="Cambria Math" panose="02040503050406030204" pitchFamily="18" charset="0"/>
                        </a:rPr>
                        <m:t>T</m:t>
                      </m:r>
                      <m:r>
                        <m:rPr>
                          <m:sty m:val="p"/>
                        </m:rPr>
                        <a:rPr lang="it-IT" sz="1200" i="1" noProof="1">
                          <a:latin typeface="Cambria Math" panose="02040503050406030204" pitchFamily="18" charset="0"/>
                        </a:rPr>
                        <m:t>T</m:t>
                      </m:r>
                      <m:r>
                        <a:rPr lang="it-IT" sz="1200" i="1" noProof="1">
                          <a:latin typeface="Cambria Math" panose="02040503050406030204" pitchFamily="18" charset="0"/>
                        </a:rPr>
                        <m:t>: </m:t>
                      </m:r>
                      <m:r>
                        <a:rPr lang="it-IT" sz="1200" i="1" noProof="1">
                          <a:latin typeface="Cambria Math" panose="02040503050406030204" pitchFamily="18" charset="0"/>
                        </a:rPr>
                        <m:t>𝑆</m:t>
                      </m:r>
                      <m:r>
                        <a:rPr lang="it-IT" sz="1200" i="1" noProof="1">
                          <a:latin typeface="Cambria Math" panose="02040503050406030204" pitchFamily="18" charset="0"/>
                        </a:rPr>
                        <m:t> ×</m:t>
                      </m:r>
                      <m:r>
                        <a:rPr lang="it-IT" sz="1200" i="1" noProof="1">
                          <a:latin typeface="Cambria Math" panose="02040503050406030204" pitchFamily="18" charset="0"/>
                        </a:rPr>
                        <m:t>𝐶</m:t>
                      </m:r>
                      <m:r>
                        <a:rPr lang="it-IT" sz="1200" b="0" i="1" noProof="1" smtClean="0">
                          <a:latin typeface="Cambria Math" panose="02040503050406030204" pitchFamily="18" charset="0"/>
                        </a:rPr>
                        <m:t> ×</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sSubSup>
                        <m:sSubSupPr>
                          <m:ctrlPr>
                            <a:rPr lang="it-IT" sz="1200" b="0" i="1" noProof="1" smtClean="0">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b="0" i="1" noProof="1" smtClean="0">
                              <a:latin typeface="Cambria Math" panose="02040503050406030204" pitchFamily="18" charset="0"/>
                              <a:ea typeface="Cambria Math" panose="02040503050406030204" pitchFamily="18" charset="0"/>
                            </a:rPr>
                            <m:t>2</m:t>
                          </m:r>
                        </m:sup>
                      </m:sSubSup>
                      <m:r>
                        <a:rPr lang="it-IT" sz="1200" b="0" i="1" noProof="1" smtClean="0">
                          <a:latin typeface="Cambria Math" panose="02040503050406030204" pitchFamily="18" charset="0"/>
                          <a:ea typeface="Cambria Math" panose="02040503050406030204" pitchFamily="18" charset="0"/>
                        </a:rPr>
                        <m:t> </m:t>
                      </m:r>
                    </m:oMath>
                  </m:oMathPara>
                </a14:m>
                <a:endParaRPr lang="it-IT" sz="1200" i="1" noProof="1">
                  <a:latin typeface="Cambria Math" panose="02040503050406030204" pitchFamily="18" charset="0"/>
                  <a:ea typeface="Cambria Math" panose="02040503050406030204" pitchFamily="18" charset="0"/>
                </a:endParaRPr>
              </a:p>
              <a:p>
                <a:pPr marL="261938" indent="-175022">
                  <a:spcAft>
                    <a:spcPts val="600"/>
                  </a:spcAft>
                </a:pPr>
                <a:endParaRPr lang="en-US" sz="1200" noProof="1"/>
              </a:p>
              <a:p>
                <a:pPr marL="261938" indent="-175022">
                  <a:spcAft>
                    <a:spcPts val="600"/>
                  </a:spcAft>
                </a:pPr>
                <a:r>
                  <a:rPr lang="en-US" sz="1200" b="1" noProof="1"/>
                  <a:t>Path Time (PT)</a:t>
                </a:r>
                <a:r>
                  <a:rPr lang="en-US" sz="1200" noProof="1"/>
                  <a:t>: Combines vertex and route times to estimate the remaining shipment time along a path </a:t>
                </a:r>
                <a14:m>
                  <m:oMath xmlns:m="http://schemas.openxmlformats.org/officeDocument/2006/math">
                    <m:r>
                      <a:rPr lang="it-IT" sz="1200" b="0" i="1" noProof="1" smtClean="0">
                        <a:latin typeface="Cambria Math" panose="02040503050406030204" pitchFamily="18" charset="0"/>
                      </a:rPr>
                      <m:t>𝜋</m:t>
                    </m:r>
                    <m:r>
                      <a:rPr lang="it-IT" sz="1200" b="0" i="1" noProof="1" smtClean="0">
                        <a:latin typeface="Cambria Math" panose="02040503050406030204" pitchFamily="18" charset="0"/>
                      </a:rPr>
                      <m:t>=</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1</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2</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𝑣</m:t>
                            </m:r>
                          </m:e>
                          <m:sub>
                            <m:r>
                              <a:rPr lang="it-IT" sz="1200" b="0" i="1" noProof="1" smtClean="0">
                                <a:latin typeface="Cambria Math" panose="02040503050406030204" pitchFamily="18" charset="0"/>
                              </a:rPr>
                              <m:t>𝑘</m:t>
                            </m:r>
                          </m:sub>
                        </m:sSub>
                        <m:r>
                          <a:rPr lang="it-IT" sz="1200" b="0" i="1" noProof="1" smtClean="0">
                            <a:latin typeface="Cambria Math" panose="02040503050406030204" pitchFamily="18" charset="0"/>
                          </a:rPr>
                          <m:t>=</m:t>
                        </m:r>
                        <m:r>
                          <a:rPr lang="it-IT" sz="1200" b="0" i="1" noProof="1" smtClean="0">
                            <a:latin typeface="Cambria Math" panose="02040503050406030204" pitchFamily="18" charset="0"/>
                          </a:rPr>
                          <m:t>𝑚</m:t>
                        </m:r>
                      </m:e>
                    </m:d>
                  </m:oMath>
                </a14:m>
                <a:r>
                  <a:rPr lang="en-US" sz="1200" noProof="1"/>
                  <a:t>.</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i="0" noProof="1" smtClean="0">
                          <a:latin typeface="Cambria Math" panose="02040503050406030204" pitchFamily="18" charset="0"/>
                        </a:rPr>
                        <m:t>P</m:t>
                      </m:r>
                      <m:r>
                        <m:rPr>
                          <m:sty m:val="p"/>
                        </m:rPr>
                        <a:rPr lang="it-IT" sz="1200" i="0" noProof="1">
                          <a:latin typeface="Cambria Math" panose="02040503050406030204" pitchFamily="18" charset="0"/>
                        </a:rPr>
                        <m:t>T</m:t>
                      </m:r>
                      <m:r>
                        <a:rPr lang="it-IT" sz="1200" i="1" noProof="1">
                          <a:latin typeface="Cambria Math" panose="02040503050406030204" pitchFamily="18" charset="0"/>
                        </a:rPr>
                        <m:t>:</m:t>
                      </m:r>
                      <m:sSup>
                        <m:sSupPr>
                          <m:ctrlPr>
                            <a:rPr lang="it-IT" sz="1200" b="0" i="1" noProof="1" smtClean="0">
                              <a:latin typeface="Cambria Math" panose="02040503050406030204" pitchFamily="18" charset="0"/>
                            </a:rPr>
                          </m:ctrlPr>
                        </m:sSupPr>
                        <m:e>
                          <m:r>
                            <a:rPr lang="it-IT" sz="1200" b="0" i="1" noProof="1" smtClean="0">
                              <a:latin typeface="Cambria Math" panose="02040503050406030204" pitchFamily="18" charset="0"/>
                            </a:rPr>
                            <m:t>𝑉</m:t>
                          </m:r>
                        </m:e>
                        <m:sup>
                          <m:r>
                            <a:rPr lang="it-IT" sz="1200" b="0" i="1" noProof="1" smtClean="0">
                              <a:latin typeface="Cambria Math" panose="02040503050406030204" pitchFamily="18" charset="0"/>
                            </a:rPr>
                            <m:t>𝑘</m:t>
                          </m:r>
                        </m:sup>
                      </m:sSup>
                      <m:r>
                        <a:rPr lang="it-IT" sz="1200" i="1" noProof="1">
                          <a:latin typeface="Cambria Math" panose="02040503050406030204" pitchFamily="18" charset="0"/>
                        </a:rPr>
                        <m:t>×</m:t>
                      </m:r>
                      <m:sSub>
                        <m:sSubPr>
                          <m:ctrlPr>
                            <a:rPr lang="it-IT" sz="1200" i="1" noProof="1">
                              <a:latin typeface="Cambria Math" panose="02040503050406030204" pitchFamily="18" charset="0"/>
                              <a:ea typeface="Cambria Math" panose="02040503050406030204" pitchFamily="18" charset="0"/>
                            </a:rPr>
                          </m:ctrlPr>
                        </m:sSub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Sub>
                      <m:r>
                        <a:rPr lang="it-IT" sz="1200" i="1" noProof="1">
                          <a:latin typeface="Cambria Math" panose="02040503050406030204" pitchFamily="18" charset="0"/>
                        </a:rPr>
                        <m:t>→</m:t>
                      </m:r>
                      <m:sSubSup>
                        <m:sSubSupPr>
                          <m:ctrlPr>
                            <a:rPr lang="it-IT" sz="1200" i="1" noProof="1">
                              <a:latin typeface="Cambria Math" panose="02040503050406030204" pitchFamily="18" charset="0"/>
                              <a:ea typeface="Cambria Math" panose="02040503050406030204" pitchFamily="18" charset="0"/>
                            </a:rPr>
                          </m:ctrlPr>
                        </m:sSubSupPr>
                        <m:e>
                          <m:r>
                            <a:rPr lang="it-IT" sz="1200" i="1" noProof="1">
                              <a:latin typeface="Cambria Math" panose="02040503050406030204" pitchFamily="18" charset="0"/>
                              <a:ea typeface="Cambria Math" panose="02040503050406030204" pitchFamily="18" charset="0"/>
                            </a:rPr>
                            <m:t>ℝ</m:t>
                          </m:r>
                        </m:e>
                        <m:sub>
                          <m:r>
                            <a:rPr lang="it-IT" sz="1200" i="1" noProof="1">
                              <a:latin typeface="Cambria Math" panose="02040503050406030204" pitchFamily="18" charset="0"/>
                              <a:ea typeface="Cambria Math" panose="02040503050406030204" pitchFamily="18" charset="0"/>
                            </a:rPr>
                            <m:t>+</m:t>
                          </m:r>
                        </m:sub>
                        <m:sup>
                          <m:r>
                            <a:rPr lang="it-IT" sz="1200" i="1" noProof="1">
                              <a:latin typeface="Cambria Math" panose="02040503050406030204" pitchFamily="18" charset="0"/>
                              <a:ea typeface="Cambria Math" panose="02040503050406030204" pitchFamily="18" charset="0"/>
                            </a:rPr>
                            <m:t>2</m:t>
                          </m:r>
                        </m:sup>
                      </m:sSubSup>
                      <m:r>
                        <a:rPr lang="it-IT" sz="1200" i="1" noProof="1">
                          <a:latin typeface="Cambria Math" panose="02040503050406030204" pitchFamily="18" charset="0"/>
                          <a:ea typeface="Cambria Math" panose="02040503050406030204" pitchFamily="18" charset="0"/>
                        </a:rPr>
                        <m:t> </m:t>
                      </m:r>
                    </m:oMath>
                  </m:oMathPara>
                </a14:m>
                <a:endParaRPr lang="en-US" sz="1200" noProof="1"/>
              </a:p>
              <a:p>
                <a:pPr marL="261938" indent="-175022">
                  <a:spcAft>
                    <a:spcPts val="600"/>
                  </a:spcAft>
                </a:pPr>
                <a:endParaRPr lang="en-US" sz="1200" noProof="1"/>
              </a:p>
              <a:p>
                <a:pPr marL="261938" indent="-175022">
                  <a:spcAft>
                    <a:spcPts val="600"/>
                  </a:spcAft>
                </a:pPr>
                <a:r>
                  <a:rPr lang="en-US" sz="1200" b="1" noProof="1"/>
                  <a:t>Total Forecasted Shipment Time (TFST)</a:t>
                </a:r>
                <a:r>
                  <a:rPr lang="en-US" sz="1200" noProof="1"/>
                  <a:t>: convex combination of Transit Time and Path Time.</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ea typeface="Cambria Math" panose="02040503050406030204" pitchFamily="18" charset="0"/>
                        </a:rPr>
                        <m:t>TFST</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α</m:t>
                      </m:r>
                      <m:r>
                        <a:rPr lang="it-IT" sz="1200" b="0" i="1" noProof="1" smtClean="0">
                          <a:latin typeface="Cambria Math" panose="02040503050406030204" pitchFamily="18" charset="0"/>
                          <a:ea typeface="Cambria Math" panose="02040503050406030204" pitchFamily="18" charset="0"/>
                        </a:rPr>
                        <m:t>⋅</m:t>
                      </m:r>
                      <m:r>
                        <m:rPr>
                          <m:sty m:val="p"/>
                        </m:rPr>
                        <a:rPr lang="it-IT" sz="1200" b="0" i="1" noProof="1" smtClean="0">
                          <a:latin typeface="Cambria Math" panose="02040503050406030204" pitchFamily="18" charset="0"/>
                          <a:ea typeface="Cambria Math" panose="02040503050406030204" pitchFamily="18" charset="0"/>
                        </a:rPr>
                        <m:t>TT</m:t>
                      </m:r>
                      <m:r>
                        <a:rPr lang="it-IT" sz="1200" b="0" i="1" noProof="1" smtClean="0">
                          <a:latin typeface="Cambria Math" panose="02040503050406030204" pitchFamily="18" charset="0"/>
                          <a:ea typeface="Cambria Math" panose="02040503050406030204" pitchFamily="18" charset="0"/>
                        </a:rPr>
                        <m:t>+(1−</m:t>
                      </m:r>
                      <m:r>
                        <m:rPr>
                          <m:sty m:val="p"/>
                        </m:rPr>
                        <a:rPr lang="it-IT" sz="1200" b="0" i="1" noProof="1" smtClean="0">
                          <a:latin typeface="Cambria Math" panose="02040503050406030204" pitchFamily="18" charset="0"/>
                          <a:ea typeface="Cambria Math" panose="02040503050406030204" pitchFamily="18" charset="0"/>
                        </a:rPr>
                        <m:t>α</m:t>
                      </m:r>
                      <m:r>
                        <a:rPr lang="it-IT" sz="1200" b="0" i="1" noProof="1" smtClean="0">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PT</m:t>
                      </m:r>
                    </m:oMath>
                  </m:oMathPara>
                </a14:m>
                <a:endParaRPr lang="it-IT" sz="1200" b="0" i="1" noProof="1">
                  <a:latin typeface="Cambria Math" panose="02040503050406030204" pitchFamily="18" charset="0"/>
                  <a:ea typeface="Cambria Math" panose="02040503050406030204" pitchFamily="18" charset="0"/>
                </a:endParaRPr>
              </a:p>
            </p:txBody>
          </p:sp>
        </mc:Choice>
        <mc:Fallback xmlns="">
          <p:sp>
            <p:nvSpPr>
              <p:cNvPr id="6" name="Google Shape;703;p114">
                <a:extLst>
                  <a:ext uri="{FF2B5EF4-FFF2-40B4-BE49-F238E27FC236}">
                    <a16:creationId xmlns:a16="http://schemas.microsoft.com/office/drawing/2014/main" id="{3ED8BB6C-BE9B-E0A4-473D-B2F18E521DEA}"/>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r="-1036"/>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0EFC2760-6E17-7E43-5825-6F55DA0E5B8A}"/>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B5B5CB8D-37E4-AFA2-1820-14F3F8DA6ECF}"/>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8DED335E-6F00-4A66-0A36-752FA4280EB5}"/>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Path Level</a:t>
            </a:r>
          </a:p>
        </p:txBody>
      </p:sp>
    </p:spTree>
    <p:custDataLst>
      <p:tags r:id="rId1"/>
    </p:custDataLst>
    <p:extLst>
      <p:ext uri="{BB962C8B-B14F-4D97-AF65-F5344CB8AC3E}">
        <p14:creationId xmlns:p14="http://schemas.microsoft.com/office/powerpoint/2010/main" val="757770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046E-627F-2948-DA1E-A849F31ABBB0}"/>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D79558B-ABA9-E601-238D-4E162C91D2ED}"/>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11" name="think-cell data - do not delete" hidden="1">
                        <a:extLst>
                          <a:ext uri="{FF2B5EF4-FFF2-40B4-BE49-F238E27FC236}">
                            <a16:creationId xmlns:a16="http://schemas.microsoft.com/office/drawing/2014/main" id="{EEA40D0A-2B4E-00F6-A7D2-DC59E5FC5AE8}"/>
                          </a:ext>
                        </a:extLst>
                      </p:cNvPr>
                      <p:cNvPicPr/>
                      <p:nvPr/>
                    </p:nvPicPr>
                    <p:blipFill>
                      <a:blip r:embed="rId10"/>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1A02F24-03AC-5414-3C41-450B7AF74D6F}"/>
              </a:ext>
            </a:extLst>
          </p:cNvPr>
          <p:cNvSpPr>
            <a:spLocks noGrp="1"/>
          </p:cNvSpPr>
          <p:nvPr>
            <p:ph type="title"/>
            <p:custDataLst>
              <p:tags r:id="rId3"/>
            </p:custDataLst>
          </p:nvPr>
        </p:nvSpPr>
        <p:spPr>
          <a:xfrm>
            <a:off x="342900" y="411480"/>
            <a:ext cx="5629275" cy="588212"/>
          </a:xfrm>
        </p:spPr>
        <p:txBody>
          <a:bodyPr vert="horz" lIns="0" tIns="68580" rIns="0" bIns="34290" rtlCol="0" anchor="t">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Definition</a:t>
            </a:r>
          </a:p>
        </p:txBody>
      </p:sp>
      <mc:AlternateContent xmlns:mc="http://schemas.openxmlformats.org/markup-compatibility/2006" xmlns:a14="http://schemas.microsoft.com/office/drawing/2010/main">
        <mc:Choice Requires="a14">
          <p:sp>
            <p:nvSpPr>
              <p:cNvPr id="6" name="Google Shape;703;p114">
                <a:extLst>
                  <a:ext uri="{FF2B5EF4-FFF2-40B4-BE49-F238E27FC236}">
                    <a16:creationId xmlns:a16="http://schemas.microsoft.com/office/drawing/2014/main" id="{078BB124-5CFE-4DC8-7C4A-A790AB5BEB52}"/>
                  </a:ext>
                </a:extLst>
              </p:cNvPr>
              <p:cNvSpPr txBox="1"/>
              <p:nvPr>
                <p:custDataLst>
                  <p:tags r:id="rId4"/>
                </p:custDataLst>
              </p:nvPr>
            </p:nvSpPr>
            <p:spPr>
              <a:xfrm>
                <a:off x="342900" y="1337076"/>
                <a:ext cx="5298619" cy="339494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61938" indent="-175022">
                  <a:spcAft>
                    <a:spcPts val="600"/>
                  </a:spcAft>
                </a:pPr>
                <a:r>
                  <a:rPr lang="en-US" sz="1200" b="1" noProof="1"/>
                  <a:t>Expected Path Time (E-PT)</a:t>
                </a:r>
                <a:r>
                  <a:rPr lang="en-US" sz="1200" noProof="1"/>
                  <a:t>: combines the Path Time estimations over all the possible paths </a:t>
                </a:r>
                <a14:m>
                  <m:oMath xmlns:m="http://schemas.openxmlformats.org/officeDocument/2006/math">
                    <m:r>
                      <a:rPr lang="it-IT" sz="1200" b="1" i="1" noProof="1" smtClean="0">
                        <a:latin typeface="Cambria Math" panose="02040503050406030204" pitchFamily="18" charset="0"/>
                      </a:rPr>
                      <m:t>𝝅</m:t>
                    </m:r>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1</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2</m:t>
                        </m:r>
                      </m:sub>
                    </m:sSub>
                    <m:r>
                      <a:rPr lang="it-IT" sz="1200" b="0" i="1" noProof="1" smtClean="0">
                        <a:latin typeface="Cambria Math" panose="02040503050406030204" pitchFamily="18" charset="0"/>
                      </a:rPr>
                      <m:t>,…,</m:t>
                    </m:r>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ℓ</m:t>
                        </m:r>
                      </m:sub>
                    </m:sSub>
                    <m:r>
                      <a:rPr lang="it-IT" sz="1200" b="0" i="1" noProof="1" smtClean="0">
                        <a:latin typeface="Cambria Math" panose="02040503050406030204" pitchFamily="18" charset="0"/>
                      </a:rPr>
                      <m:t>)</m:t>
                    </m:r>
                  </m:oMath>
                </a14:m>
                <a:r>
                  <a:rPr lang="en-US" sz="1200" noProof="1"/>
                  <a:t> from a vertex to the manufacturer according to their likelihood </a:t>
                </a:r>
                <a14:m>
                  <m:oMath xmlns:m="http://schemas.openxmlformats.org/officeDocument/2006/math">
                    <m:sSup>
                      <m:sSupPr>
                        <m:ctrlPr>
                          <a:rPr lang="it-IT" sz="1200" b="0" i="1" noProof="1" smtClean="0">
                            <a:latin typeface="Cambria Math" panose="02040503050406030204" pitchFamily="18" charset="0"/>
                          </a:rPr>
                        </m:ctrlPr>
                      </m:sSupPr>
                      <m:e>
                        <m:r>
                          <a:rPr lang="it-IT" sz="1200" b="1" i="0" noProof="1" smtClean="0">
                            <a:latin typeface="Cambria Math" panose="02040503050406030204" pitchFamily="18" charset="0"/>
                          </a:rPr>
                          <m:t>𝐩</m:t>
                        </m:r>
                      </m:e>
                      <m:sup>
                        <m:r>
                          <a:rPr lang="it-IT" sz="1200" b="0" i="1" noProof="1" smtClean="0">
                            <a:latin typeface="Cambria Math" panose="02040503050406030204" pitchFamily="18" charset="0"/>
                          </a:rPr>
                          <m:t>𝑐</m:t>
                        </m:r>
                      </m:sup>
                    </m:sSup>
                    <m:r>
                      <a:rPr lang="it-IT" sz="1200" i="1" noProof="1">
                        <a:latin typeface="Cambria Math" panose="02040503050406030204" pitchFamily="18" charset="0"/>
                      </a:rPr>
                      <m:t>=</m:t>
                    </m:r>
                    <m:d>
                      <m:dPr>
                        <m:ctrlPr>
                          <a:rPr lang="it-IT" sz="1200" b="0" i="1" noProof="1" smtClean="0">
                            <a:latin typeface="Cambria Math" panose="02040503050406030204" pitchFamily="18" charset="0"/>
                          </a:rPr>
                        </m:ctrlPr>
                      </m:dPr>
                      <m:e>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1</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2</m:t>
                            </m:r>
                          </m:sub>
                        </m:sSub>
                        <m:r>
                          <a:rPr lang="it-IT" sz="1200" i="1" noProof="1">
                            <a:latin typeface="Cambria Math" panose="02040503050406030204" pitchFamily="18" charset="0"/>
                          </a:rPr>
                          <m:t>,…,</m:t>
                        </m:r>
                        <m:sSub>
                          <m:sSubPr>
                            <m:ctrlPr>
                              <a:rPr lang="it-IT" sz="1200" i="1" noProof="1">
                                <a:latin typeface="Cambria Math" panose="02040503050406030204" pitchFamily="18" charset="0"/>
                              </a:rPr>
                            </m:ctrlPr>
                          </m:sSubPr>
                          <m:e>
                            <m:r>
                              <m:rPr>
                                <m:sty m:val="p"/>
                              </m:rPr>
                              <a:rPr lang="it-IT" sz="1200" b="0" i="1" noProof="1" smtClean="0">
                                <a:latin typeface="Cambria Math" panose="02040503050406030204" pitchFamily="18" charset="0"/>
                              </a:rPr>
                              <m:t>p</m:t>
                            </m:r>
                          </m:e>
                          <m:sub>
                            <m:r>
                              <a:rPr lang="it-IT" sz="1200" i="1" noProof="1">
                                <a:latin typeface="Cambria Math" panose="02040503050406030204" pitchFamily="18" charset="0"/>
                              </a:rPr>
                              <m:t>ℓ</m:t>
                            </m:r>
                          </m:sub>
                        </m:sSub>
                      </m:e>
                    </m:d>
                  </m:oMath>
                </a14:m>
                <a:r>
                  <a:rPr lang="en-US" sz="1200" noProof="1"/>
                  <a:t>.</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0" noProof="1" smtClean="0">
                          <a:latin typeface="Cambria Math" panose="02040503050406030204" pitchFamily="18" charset="0"/>
                        </a:rPr>
                        <m:t>E</m:t>
                      </m:r>
                      <m:r>
                        <a:rPr lang="it-IT" sz="1200" b="0" i="0" noProof="1" smtClean="0">
                          <a:latin typeface="Cambria Math" panose="02040503050406030204" pitchFamily="18" charset="0"/>
                        </a:rPr>
                        <m:t>−</m:t>
                      </m:r>
                      <m:r>
                        <m:rPr>
                          <m:sty m:val="p"/>
                        </m:rPr>
                        <a:rPr lang="it-IT" sz="1200" b="0" i="0" noProof="1" smtClean="0">
                          <a:latin typeface="Cambria Math" panose="02040503050406030204" pitchFamily="18" charset="0"/>
                        </a:rPr>
                        <m:t>PT</m:t>
                      </m:r>
                      <m:r>
                        <a:rPr lang="it-IT" sz="1200" b="0" i="1" noProof="1" smtClean="0">
                          <a:latin typeface="Cambria Math" panose="02040503050406030204" pitchFamily="18" charset="0"/>
                        </a:rPr>
                        <m:t>=</m:t>
                      </m:r>
                      <m:nary>
                        <m:naryPr>
                          <m:chr m:val="∑"/>
                          <m:ctrlPr>
                            <a:rPr lang="it-IT" sz="1200" b="0" i="1" noProof="1" smtClean="0">
                              <a:latin typeface="Cambria Math" panose="02040503050406030204" pitchFamily="18" charset="0"/>
                            </a:rPr>
                          </m:ctrlPr>
                        </m:naryPr>
                        <m:sub>
                          <m:r>
                            <m:rPr>
                              <m:sty m:val="p"/>
                              <m:brk m:alnAt="23"/>
                            </m:rPr>
                            <a:rPr lang="it-IT" sz="1200" b="0" i="1" noProof="1" smtClean="0">
                              <a:latin typeface="Cambria Math" panose="02040503050406030204" pitchFamily="18" charset="0"/>
                            </a:rPr>
                            <m:t>i</m:t>
                          </m:r>
                          <m:r>
                            <a:rPr lang="it-IT" sz="1200" b="0" i="1" noProof="1" smtClean="0">
                              <a:latin typeface="Cambria Math" panose="02040503050406030204" pitchFamily="18" charset="0"/>
                            </a:rPr>
                            <m:t>=1</m:t>
                          </m:r>
                        </m:sub>
                        <m:sup>
                          <m:r>
                            <a:rPr lang="it-IT" sz="1200" b="0" i="1" noProof="1" smtClean="0">
                              <a:latin typeface="Cambria Math" panose="02040503050406030204" pitchFamily="18" charset="0"/>
                            </a:rPr>
                            <m:t>ℓ</m:t>
                          </m:r>
                        </m:sup>
                        <m:e>
                          <m:sSubSup>
                            <m:sSubSupPr>
                              <m:ctrlPr>
                                <a:rPr lang="it-IT" sz="1200" b="0" i="1" noProof="1" smtClean="0">
                                  <a:latin typeface="Cambria Math" panose="02040503050406030204" pitchFamily="18" charset="0"/>
                                </a:rPr>
                              </m:ctrlPr>
                            </m:sSubSupPr>
                            <m:e>
                              <m:r>
                                <a:rPr lang="it-IT" sz="1200" b="0" i="1" noProof="1" smtClean="0">
                                  <a:latin typeface="Cambria Math" panose="02040503050406030204" pitchFamily="18" charset="0"/>
                                </a:rPr>
                                <m:t>𝑝</m:t>
                              </m:r>
                            </m:e>
                            <m:sub>
                              <m:r>
                                <a:rPr lang="it-IT" sz="1200" b="0" i="1" noProof="1" smtClean="0">
                                  <a:latin typeface="Cambria Math" panose="02040503050406030204" pitchFamily="18" charset="0"/>
                                </a:rPr>
                                <m:t>𝑖</m:t>
                              </m:r>
                            </m:sub>
                            <m:sup>
                              <m:r>
                                <a:rPr lang="it-IT" sz="1200" b="0" i="1" noProof="1" smtClean="0">
                                  <a:latin typeface="Cambria Math" panose="02040503050406030204" pitchFamily="18" charset="0"/>
                                </a:rPr>
                                <m:t>𝑐</m:t>
                              </m:r>
                            </m:sup>
                          </m:sSubSup>
                          <m:r>
                            <a:rPr lang="it-IT" sz="1200" b="0" i="1" noProof="1" smtClean="0">
                              <a:latin typeface="Cambria Math" panose="02040503050406030204" pitchFamily="18" charset="0"/>
                            </a:rPr>
                            <m:t>⋅</m:t>
                          </m:r>
                          <m:r>
                            <m:rPr>
                              <m:sty m:val="p"/>
                            </m:rPr>
                            <a:rPr lang="it-IT" sz="1200" b="0" i="0" noProof="1" smtClean="0">
                              <a:latin typeface="Cambria Math" panose="02040503050406030204" pitchFamily="18" charset="0"/>
                            </a:rPr>
                            <m:t>PT</m:t>
                          </m:r>
                          <m:d>
                            <m:dPr>
                              <m:ctrlPr>
                                <a:rPr lang="it-IT" sz="1200" b="0" i="1" noProof="1" smtClean="0">
                                  <a:latin typeface="Cambria Math" panose="02040503050406030204" pitchFamily="18" charset="0"/>
                                </a:rPr>
                              </m:ctrlPr>
                            </m:dPr>
                            <m:e>
                              <m:sSub>
                                <m:sSubPr>
                                  <m:ctrlPr>
                                    <a:rPr lang="it-IT" sz="1200" b="0" i="1" noProof="1" smtClean="0">
                                      <a:latin typeface="Cambria Math" panose="02040503050406030204" pitchFamily="18" charset="0"/>
                                    </a:rPr>
                                  </m:ctrlPr>
                                </m:sSubPr>
                                <m:e>
                                  <m:r>
                                    <a:rPr lang="it-IT" sz="1200" b="0" i="1" noProof="1" smtClean="0">
                                      <a:latin typeface="Cambria Math" panose="02040503050406030204" pitchFamily="18" charset="0"/>
                                    </a:rPr>
                                    <m:t>𝜋</m:t>
                                  </m:r>
                                </m:e>
                                <m:sub>
                                  <m:r>
                                    <a:rPr lang="it-IT" sz="1200" b="0" i="1" noProof="1" smtClean="0">
                                      <a:latin typeface="Cambria Math" panose="02040503050406030204" pitchFamily="18" charset="0"/>
                                    </a:rPr>
                                    <m:t>𝑖</m:t>
                                  </m:r>
                                </m:sub>
                              </m:sSub>
                            </m:e>
                          </m:d>
                        </m:e>
                      </m:nary>
                      <m:r>
                        <a:rPr lang="it-IT" sz="1200" b="0" i="1" noProof="1" smtClean="0">
                          <a:latin typeface="Cambria Math" panose="02040503050406030204" pitchFamily="18" charset="0"/>
                        </a:rPr>
                        <m:t> </m:t>
                      </m:r>
                    </m:oMath>
                  </m:oMathPara>
                </a14:m>
                <a:endParaRPr lang="en-US" sz="1200" noProof="1"/>
              </a:p>
              <a:p>
                <a:pPr marL="261938" indent="-175022">
                  <a:spcAft>
                    <a:spcPts val="600"/>
                  </a:spcAft>
                </a:pPr>
                <a:endParaRPr lang="en-US" sz="1200" noProof="1"/>
              </a:p>
              <a:p>
                <a:pPr marL="261938" indent="-175022">
                  <a:spcAft>
                    <a:spcPts val="600"/>
                  </a:spcAft>
                </a:pPr>
                <a:r>
                  <a:rPr lang="en-US" sz="1200" b="1" noProof="1"/>
                  <a:t>Expected Total Forecasted Shipment Time (E-TFST)</a:t>
                </a:r>
                <a:r>
                  <a:rPr lang="en-US" sz="1200" noProof="1"/>
                  <a:t>: extends the TFST to consider all the possible paths from a vertex to the manufacturer.</a:t>
                </a:r>
              </a:p>
              <a:p>
                <a:pPr marL="261938" indent="-175022">
                  <a:spcAft>
                    <a:spcPts val="600"/>
                  </a:spcAft>
                </a:pPr>
                <a14:m>
                  <m:oMathPara xmlns:m="http://schemas.openxmlformats.org/officeDocument/2006/math">
                    <m:oMathParaPr>
                      <m:jc m:val="centerGroup"/>
                    </m:oMathParaPr>
                    <m:oMath xmlns:m="http://schemas.openxmlformats.org/officeDocument/2006/math">
                      <m:r>
                        <m:rPr>
                          <m:sty m:val="p"/>
                        </m:rPr>
                        <a:rPr lang="it-IT" sz="1200" b="0" i="1" noProof="1" smtClean="0">
                          <a:latin typeface="Cambria Math" panose="02040503050406030204" pitchFamily="18" charset="0"/>
                          <a:ea typeface="Cambria Math" panose="02040503050406030204" pitchFamily="18" charset="0"/>
                        </a:rPr>
                        <m:t>E</m:t>
                      </m:r>
                      <m:r>
                        <a:rPr lang="it-IT" sz="1200" b="0" i="1" noProof="1" smtClean="0">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TFST</m:t>
                      </m:r>
                      <m:r>
                        <a:rPr lang="it-IT" sz="1200" i="1" noProof="1">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α</m:t>
                      </m:r>
                      <m:r>
                        <a:rPr lang="it-IT" sz="1200" i="1" noProof="1">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TT</m:t>
                      </m:r>
                      <m:r>
                        <a:rPr lang="it-IT" sz="1200" i="1" noProof="1">
                          <a:latin typeface="Cambria Math" panose="02040503050406030204" pitchFamily="18" charset="0"/>
                          <a:ea typeface="Cambria Math" panose="02040503050406030204" pitchFamily="18" charset="0"/>
                        </a:rPr>
                        <m:t>+(1−</m:t>
                      </m:r>
                      <m:r>
                        <m:rPr>
                          <m:sty m:val="p"/>
                        </m:rPr>
                        <a:rPr lang="it-IT" sz="1200" i="1" noProof="1">
                          <a:latin typeface="Cambria Math" panose="02040503050406030204" pitchFamily="18" charset="0"/>
                          <a:ea typeface="Cambria Math" panose="02040503050406030204" pitchFamily="18" charset="0"/>
                        </a:rPr>
                        <m:t>α</m:t>
                      </m:r>
                      <m:r>
                        <a:rPr lang="it-IT" sz="1200" i="1" noProof="1">
                          <a:latin typeface="Cambria Math" panose="02040503050406030204" pitchFamily="18" charset="0"/>
                          <a:ea typeface="Cambria Math" panose="02040503050406030204" pitchFamily="18" charset="0"/>
                        </a:rPr>
                        <m:t>) ⋅</m:t>
                      </m:r>
                      <m:r>
                        <m:rPr>
                          <m:sty m:val="p"/>
                        </m:rPr>
                        <a:rPr lang="it-IT" sz="1200" b="0" i="1" noProof="1" smtClean="0">
                          <a:latin typeface="Cambria Math" panose="02040503050406030204" pitchFamily="18" charset="0"/>
                          <a:ea typeface="Cambria Math" panose="02040503050406030204" pitchFamily="18" charset="0"/>
                        </a:rPr>
                        <m:t>E</m:t>
                      </m:r>
                      <m:r>
                        <a:rPr lang="it-IT" sz="1200" b="0" i="1" noProof="1" smtClean="0">
                          <a:latin typeface="Cambria Math" panose="02040503050406030204" pitchFamily="18" charset="0"/>
                          <a:ea typeface="Cambria Math" panose="02040503050406030204" pitchFamily="18" charset="0"/>
                        </a:rPr>
                        <m:t>−</m:t>
                      </m:r>
                      <m:r>
                        <m:rPr>
                          <m:sty m:val="p"/>
                        </m:rPr>
                        <a:rPr lang="it-IT" sz="1200" i="1" noProof="1">
                          <a:latin typeface="Cambria Math" panose="02040503050406030204" pitchFamily="18" charset="0"/>
                          <a:ea typeface="Cambria Math" panose="02040503050406030204" pitchFamily="18" charset="0"/>
                        </a:rPr>
                        <m:t>PT</m:t>
                      </m:r>
                    </m:oMath>
                  </m:oMathPara>
                </a14:m>
                <a:endParaRPr lang="it-IT" sz="1200" i="1" noProof="1">
                  <a:latin typeface="Cambria Math" panose="02040503050406030204" pitchFamily="18" charset="0"/>
                  <a:ea typeface="Cambria Math" panose="02040503050406030204" pitchFamily="18" charset="0"/>
                </a:endParaRPr>
              </a:p>
              <a:p>
                <a:pPr marL="261938" indent="-175022">
                  <a:spcAft>
                    <a:spcPts val="600"/>
                  </a:spcAft>
                </a:pPr>
                <a:endParaRPr lang="en-US" sz="1200" noProof="1"/>
              </a:p>
            </p:txBody>
          </p:sp>
        </mc:Choice>
        <mc:Fallback xmlns="">
          <p:sp>
            <p:nvSpPr>
              <p:cNvPr id="6" name="Google Shape;703;p114">
                <a:extLst>
                  <a:ext uri="{FF2B5EF4-FFF2-40B4-BE49-F238E27FC236}">
                    <a16:creationId xmlns:a16="http://schemas.microsoft.com/office/drawing/2014/main" id="{078BB124-5CFE-4DC8-7C4A-A790AB5BEB52}"/>
                  </a:ext>
                </a:extLst>
              </p:cNvPr>
              <p:cNvSpPr txBox="1">
                <a:spLocks noRot="1" noChangeAspect="1" noMove="1" noResize="1" noEditPoints="1" noAdjustHandles="1" noChangeArrowheads="1" noChangeShapeType="1" noTextEdit="1"/>
              </p:cNvSpPr>
              <p:nvPr>
                <p:custDataLst>
                  <p:tags r:id="rId11"/>
                </p:custDataLst>
              </p:nvPr>
            </p:nvSpPr>
            <p:spPr>
              <a:xfrm>
                <a:off x="342900" y="1337076"/>
                <a:ext cx="5298619" cy="3394944"/>
              </a:xfrm>
              <a:prstGeom prst="rect">
                <a:avLst/>
              </a:prstGeom>
              <a:blipFill>
                <a:blip r:embed="rId12"/>
                <a:stretch>
                  <a:fillRect/>
                </a:stretch>
              </a:blipFill>
              <a:ln>
                <a:noFill/>
              </a:ln>
            </p:spPr>
            <p:txBody>
              <a:bodyPr/>
              <a:lstStyle/>
              <a:p>
                <a:r>
                  <a:rPr lang="en-US">
                    <a:noFill/>
                  </a:rPr>
                  <a:t> </a:t>
                </a:r>
              </a:p>
            </p:txBody>
          </p:sp>
        </mc:Fallback>
      </mc:AlternateContent>
      <p:sp>
        <p:nvSpPr>
          <p:cNvPr id="2" name="Text Placeholder 3">
            <a:extLst>
              <a:ext uri="{FF2B5EF4-FFF2-40B4-BE49-F238E27FC236}">
                <a16:creationId xmlns:a16="http://schemas.microsoft.com/office/drawing/2014/main" id="{4CE55BD9-E692-4F3F-263A-3EBB63926E42}"/>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6" name="Text Placeholder 4">
            <a:extLst>
              <a:ext uri="{FF2B5EF4-FFF2-40B4-BE49-F238E27FC236}">
                <a16:creationId xmlns:a16="http://schemas.microsoft.com/office/drawing/2014/main" id="{DFACC9B2-A3D9-B509-EF69-C5D0E2761BDF}"/>
              </a:ext>
            </a:extLst>
          </p:cNvPr>
          <p:cNvSpPr>
            <a:spLocks noGrp="1"/>
          </p:cNvSpPr>
          <p:nvPr>
            <p:ph type="body" sz="quarter" idx="15"/>
            <p:custDataLst>
              <p:tags r:id="rId6"/>
            </p:custDataLst>
          </p:nvPr>
        </p:nvSpPr>
        <p:spPr>
          <a:xfrm>
            <a:off x="5915892" y="1"/>
            <a:ext cx="3228108" cy="5143500"/>
          </a:xfrm>
          <a:solidFill>
            <a:schemeClr val="bg2"/>
          </a:solidFill>
        </p:spPr>
        <p:txBody>
          <a:bodyPr lIns="342900" tIns="68580" rIns="274320" bIns="6858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Bef>
                <a:spcPts val="500"/>
              </a:spcBef>
            </a:pPr>
            <a:r>
              <a:rPr lang="en-US" sz="1400" b="1" dirty="0">
                <a:solidFill>
                  <a:srgbClr val="125E4B"/>
                </a:solidFill>
              </a:rPr>
              <a:t>Realtime indicators</a:t>
            </a:r>
            <a:r>
              <a:rPr lang="en-US" sz="1400" dirty="0">
                <a:solidFill>
                  <a:srgbClr val="125E4B"/>
                </a:solidFill>
              </a:rPr>
              <a:t> are statistical measures that provide actionable insights into the current state of the </a:t>
            </a:r>
            <a:r>
              <a:rPr lang="en-US" sz="1400" b="1" dirty="0">
                <a:solidFill>
                  <a:srgbClr val="125E4B"/>
                </a:solidFill>
              </a:rPr>
              <a:t>supply chain. </a:t>
            </a:r>
          </a:p>
          <a:p>
            <a:pPr>
              <a:lnSpc>
                <a:spcPct val="110000"/>
              </a:lnSpc>
              <a:spcBef>
                <a:spcPts val="500"/>
              </a:spcBef>
            </a:pPr>
            <a:r>
              <a:rPr lang="en-US" sz="1400" dirty="0">
                <a:solidFill>
                  <a:srgbClr val="125E4B"/>
                </a:solidFill>
              </a:rPr>
              <a:t>Organized</a:t>
            </a:r>
            <a:r>
              <a:rPr lang="en-US" sz="1400" b="1" dirty="0">
                <a:solidFill>
                  <a:srgbClr val="125E4B"/>
                </a:solidFill>
              </a:rPr>
              <a:t> hierarchically</a:t>
            </a:r>
            <a:r>
              <a:rPr lang="en-US" sz="1400" dirty="0">
                <a:solidFill>
                  <a:srgbClr val="125E4B"/>
                </a:solidFill>
              </a:rPr>
              <a:t> at different </a:t>
            </a:r>
            <a:r>
              <a:rPr lang="en-US" sz="1400" b="1" dirty="0">
                <a:solidFill>
                  <a:srgbClr val="125E4B"/>
                </a:solidFill>
              </a:rPr>
              <a:t>granularity levels</a:t>
            </a:r>
            <a:r>
              <a:rPr lang="en-US" sz="1400" dirty="0">
                <a:solidFill>
                  <a:srgbClr val="125E4B"/>
                </a:solidFill>
              </a:rPr>
              <a:t>, they combine:</a:t>
            </a:r>
          </a:p>
          <a:p>
            <a:pPr marL="285750" indent="-285750">
              <a:lnSpc>
                <a:spcPct val="100000"/>
              </a:lnSpc>
              <a:spcBef>
                <a:spcPts val="500"/>
              </a:spcBef>
              <a:buFont typeface="Arial" panose="020B0604020202020204" pitchFamily="34" charset="0"/>
              <a:buChar char="•"/>
            </a:pPr>
            <a:r>
              <a:rPr lang="en-US" sz="1400" dirty="0">
                <a:solidFill>
                  <a:srgbClr val="125E4B"/>
                </a:solidFill>
              </a:rPr>
              <a:t>Historical indicators.</a:t>
            </a:r>
          </a:p>
          <a:p>
            <a:pPr marL="285750" indent="-285750">
              <a:lnSpc>
                <a:spcPct val="100000"/>
              </a:lnSpc>
              <a:spcBef>
                <a:spcPts val="500"/>
              </a:spcBef>
              <a:buFont typeface="Arial" panose="020B0604020202020204" pitchFamily="34" charset="0"/>
              <a:buChar char="•"/>
            </a:pPr>
            <a:r>
              <a:rPr lang="en-US" sz="1400" dirty="0">
                <a:solidFill>
                  <a:srgbClr val="125E4B"/>
                </a:solidFill>
              </a:rPr>
              <a:t>Supply chain graph.</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data.</a:t>
            </a:r>
          </a:p>
          <a:p>
            <a:pPr marL="285750" indent="-285750">
              <a:lnSpc>
                <a:spcPct val="100000"/>
              </a:lnSpc>
              <a:spcBef>
                <a:spcPts val="500"/>
              </a:spcBef>
              <a:buFont typeface="Arial" panose="020B0604020202020204" pitchFamily="34" charset="0"/>
              <a:buChar char="•"/>
            </a:pPr>
            <a:r>
              <a:rPr lang="en-US" sz="1400" dirty="0">
                <a:solidFill>
                  <a:srgbClr val="125E4B"/>
                </a:solidFill>
              </a:rPr>
              <a:t>Realtime indicators from lower levels.</a:t>
            </a:r>
          </a:p>
        </p:txBody>
      </p:sp>
      <p:sp>
        <p:nvSpPr>
          <p:cNvPr id="4" name="Google Shape;10527;p9415">
            <a:extLst>
              <a:ext uri="{FF2B5EF4-FFF2-40B4-BE49-F238E27FC236}">
                <a16:creationId xmlns:a16="http://schemas.microsoft.com/office/drawing/2014/main" id="{39DF83F0-7426-478D-3414-C540FA62A713}"/>
              </a:ext>
            </a:extLst>
          </p:cNvPr>
          <p:cNvSpPr txBox="1"/>
          <p:nvPr>
            <p:custDataLst>
              <p:tags r:id="rId7"/>
            </p:custDataLst>
          </p:nvPr>
        </p:nvSpPr>
        <p:spPr>
          <a:xfrm>
            <a:off x="342898" y="997839"/>
            <a:ext cx="5298621" cy="300281"/>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Graph Level</a:t>
            </a:r>
          </a:p>
        </p:txBody>
      </p:sp>
    </p:spTree>
    <p:custDataLst>
      <p:tags r:id="rId1"/>
    </p:custDataLst>
    <p:extLst>
      <p:ext uri="{BB962C8B-B14F-4D97-AF65-F5344CB8AC3E}">
        <p14:creationId xmlns:p14="http://schemas.microsoft.com/office/powerpoint/2010/main" val="93149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55C05-3387-76FF-BB45-D77F756059F1}"/>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268BDC-4182-0889-48F7-2537B8C9D381}"/>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8" name="think-cell data - do not delete" hidden="1">
                        <a:extLst>
                          <a:ext uri="{FF2B5EF4-FFF2-40B4-BE49-F238E27FC236}">
                            <a16:creationId xmlns:a16="http://schemas.microsoft.com/office/drawing/2014/main" id="{6B268BDC-4182-0889-48F7-2537B8C9D381}"/>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AA2B1BD-3AAA-24B2-B7E0-12317293D2D3}"/>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Overview</a:t>
            </a:r>
          </a:p>
        </p:txBody>
      </p:sp>
      <p:sp>
        <p:nvSpPr>
          <p:cNvPr id="6" name="Text Placeholder 3">
            <a:extLst>
              <a:ext uri="{FF2B5EF4-FFF2-40B4-BE49-F238E27FC236}">
                <a16:creationId xmlns:a16="http://schemas.microsoft.com/office/drawing/2014/main" id="{7D3031C2-0C67-2B3F-B71F-F9F6F811B886}"/>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
        <p:nvSpPr>
          <p:cNvPr id="14" name="Text Placeholder 4">
            <a:extLst>
              <a:ext uri="{FF2B5EF4-FFF2-40B4-BE49-F238E27FC236}">
                <a16:creationId xmlns:a16="http://schemas.microsoft.com/office/drawing/2014/main" id="{B80D5E89-EC85-0181-2B21-802F5340A805}"/>
              </a:ext>
            </a:extLst>
          </p:cNvPr>
          <p:cNvSpPr>
            <a:spLocks noGrp="1"/>
          </p:cNvSpPr>
          <p:nvPr>
            <p:ph type="body" sz="quarter" idx="15"/>
            <p:custDataLst>
              <p:tags r:id="rId5"/>
            </p:custDataLst>
          </p:nvPr>
        </p:nvSpPr>
        <p:spPr>
          <a:xfrm>
            <a:off x="526989" y="4205079"/>
            <a:ext cx="8274111" cy="463153"/>
          </a:xfrm>
          <a:noFill/>
        </p:spPr>
        <p:txBody>
          <a:bodyPr lIns="68580" tIns="68580" rIns="68580" bIns="6858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050" noProof="1">
                <a:solidFill>
                  <a:schemeClr val="accent1"/>
                </a:solidFill>
              </a:rPr>
              <a:t>Realtime indicators extend historical data insights by incorporating current operational conditions and the supply chain graph structure. They enable dynamic estimation and monitoring of dispatch, shipment, and delivery processes, supporting timely disruption detection and decision-making.</a:t>
            </a:r>
          </a:p>
        </p:txBody>
      </p:sp>
      <p:sp>
        <p:nvSpPr>
          <p:cNvPr id="16" name="Triangle 15">
            <a:extLst>
              <a:ext uri="{FF2B5EF4-FFF2-40B4-BE49-F238E27FC236}">
                <a16:creationId xmlns:a16="http://schemas.microsoft.com/office/drawing/2014/main" id="{E3F13571-A1E5-948A-8915-08A395EE4320}"/>
              </a:ext>
            </a:extLst>
          </p:cNvPr>
          <p:cNvSpPr/>
          <p:nvPr/>
        </p:nvSpPr>
        <p:spPr>
          <a:xfrm rot="5400000">
            <a:off x="325217" y="438869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19" name="Google Shape;703;p114">
            <a:extLst>
              <a:ext uri="{FF2B5EF4-FFF2-40B4-BE49-F238E27FC236}">
                <a16:creationId xmlns:a16="http://schemas.microsoft.com/office/drawing/2014/main" id="{14C81970-AC6E-5D39-23A9-CA5801779DA8}"/>
              </a:ext>
            </a:extLst>
          </p:cNvPr>
          <p:cNvSpPr txBox="1"/>
          <p:nvPr>
            <p:custDataLst>
              <p:tags r:id="rId6"/>
            </p:custDataLst>
          </p:nvPr>
        </p:nvSpPr>
        <p:spPr>
          <a:xfrm>
            <a:off x="342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Estimated Dispatch Time (EDT) quantifies expected supplier dispatch duration using historical distributions and adjusts for real-time factors like holidays and reported delays.
Inclusion of supplier holiday calendars refines dispatch time estimates, accounting for non-operational periods that impact readiness and scheduling.
Dispatch stage indicators provide early warnings before shipments commence, crucial for proactive disruption management.</a:t>
            </a:r>
          </a:p>
        </p:txBody>
      </p:sp>
      <p:sp>
        <p:nvSpPr>
          <p:cNvPr id="20" name="Google Shape;10527;p9415">
            <a:extLst>
              <a:ext uri="{FF2B5EF4-FFF2-40B4-BE49-F238E27FC236}">
                <a16:creationId xmlns:a16="http://schemas.microsoft.com/office/drawing/2014/main" id="{3585ABEB-C025-741D-B734-CA34F11C8CC5}"/>
              </a:ext>
            </a:extLst>
          </p:cNvPr>
          <p:cNvSpPr txBox="1"/>
          <p:nvPr>
            <p:custDataLst>
              <p:tags r:id="rId7"/>
            </p:custDataLst>
          </p:nvPr>
        </p:nvSpPr>
        <p:spPr>
          <a:xfrm>
            <a:off x="342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Dispatch Stage Indicators</a:t>
            </a:r>
          </a:p>
        </p:txBody>
      </p:sp>
      <p:sp>
        <p:nvSpPr>
          <p:cNvPr id="21" name="Google Shape;703;p114">
            <a:extLst>
              <a:ext uri="{FF2B5EF4-FFF2-40B4-BE49-F238E27FC236}">
                <a16:creationId xmlns:a16="http://schemas.microsoft.com/office/drawing/2014/main" id="{194FF753-BA38-58F9-5D00-A57E8DDAF64F}"/>
              </a:ext>
            </a:extLst>
          </p:cNvPr>
          <p:cNvSpPr txBox="1"/>
          <p:nvPr>
            <p:custDataLst>
              <p:tags r:id="rId8"/>
            </p:custDataLst>
          </p:nvPr>
        </p:nvSpPr>
        <p:spPr>
          <a:xfrm>
            <a:off x="319778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Overall Residence Index (ORI) models processing times at intermediate facilities, aggregating durations across carriers to assess bottlenecks.
Overall Transit Index (OTI) captures travel time distributions between supply chain nodes, enhanced with real-time Traffic Meta Index (TMI) and Weather Meta Index (WMI) to reflect dynamic environmental impacts.
Dynamic Route Time (DRT) integrates machine learning models with historical, traffic, and weather data to produce adaptive travel time predictions with uncertainty intervals.</a:t>
            </a:r>
          </a:p>
        </p:txBody>
      </p:sp>
      <p:sp>
        <p:nvSpPr>
          <p:cNvPr id="22" name="Google Shape;10527;p9415">
            <a:extLst>
              <a:ext uri="{FF2B5EF4-FFF2-40B4-BE49-F238E27FC236}">
                <a16:creationId xmlns:a16="http://schemas.microsoft.com/office/drawing/2014/main" id="{442A6700-A0B9-3F61-7156-B1407E6BE507}"/>
              </a:ext>
            </a:extLst>
          </p:cNvPr>
          <p:cNvSpPr txBox="1"/>
          <p:nvPr>
            <p:custDataLst>
              <p:tags r:id="rId9"/>
            </p:custDataLst>
          </p:nvPr>
        </p:nvSpPr>
        <p:spPr>
          <a:xfrm>
            <a:off x="319778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Shipment and Route Indicators</a:t>
            </a:r>
          </a:p>
        </p:txBody>
      </p:sp>
      <p:sp>
        <p:nvSpPr>
          <p:cNvPr id="23" name="Rectangle 22">
            <a:extLst>
              <a:ext uri="{FF2B5EF4-FFF2-40B4-BE49-F238E27FC236}">
                <a16:creationId xmlns:a16="http://schemas.microsoft.com/office/drawing/2014/main" id="{ECBDA0B3-D9EF-26DD-7CEC-256D2D8BB308}"/>
              </a:ext>
            </a:extLst>
          </p:cNvPr>
          <p:cNvSpPr>
            <a:spLocks noChangeAspect="1"/>
          </p:cNvSpPr>
          <p:nvPr/>
        </p:nvSpPr>
        <p:spPr>
          <a:xfrm>
            <a:off x="342899"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1</a:t>
            </a:r>
          </a:p>
        </p:txBody>
      </p:sp>
      <p:sp>
        <p:nvSpPr>
          <p:cNvPr id="24" name="Rectangle 23">
            <a:extLst>
              <a:ext uri="{FF2B5EF4-FFF2-40B4-BE49-F238E27FC236}">
                <a16:creationId xmlns:a16="http://schemas.microsoft.com/office/drawing/2014/main" id="{1792CF2D-838B-9D28-2E34-05D5BDAA11FB}"/>
              </a:ext>
            </a:extLst>
          </p:cNvPr>
          <p:cNvSpPr>
            <a:spLocks noChangeAspect="1"/>
          </p:cNvSpPr>
          <p:nvPr/>
        </p:nvSpPr>
        <p:spPr>
          <a:xfrm>
            <a:off x="3197780"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2</a:t>
            </a:r>
          </a:p>
        </p:txBody>
      </p:sp>
      <p:sp>
        <p:nvSpPr>
          <p:cNvPr id="2" name="Google Shape;703;p114">
            <a:extLst>
              <a:ext uri="{FF2B5EF4-FFF2-40B4-BE49-F238E27FC236}">
                <a16:creationId xmlns:a16="http://schemas.microsoft.com/office/drawing/2014/main" id="{2BB2CC4A-5C4A-A521-446C-1F8A9A7FEB43}"/>
              </a:ext>
            </a:extLst>
          </p:cNvPr>
          <p:cNvSpPr txBox="1"/>
          <p:nvPr>
            <p:custDataLst>
              <p:tags r:id="rId10"/>
            </p:custDataLst>
          </p:nvPr>
        </p:nvSpPr>
        <p:spPr>
          <a:xfrm>
            <a:off x="6057900" y="1566564"/>
            <a:ext cx="2743200" cy="2558035"/>
          </a:xfrm>
          <a:prstGeom prst="rect">
            <a:avLst/>
          </a:prstGeom>
          <a:noFill/>
          <a:ln>
            <a:noFill/>
          </a:ln>
        </p:spPr>
        <p:txBody>
          <a:bodyPr spcFirstLastPara="1" wrap="square" lIns="6858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spcAft>
                <a:spcPts val="600"/>
              </a:spcAft>
              <a:buClrTx/>
            </a:pPr>
            <a:r>
              <a:rPr lang="en-US" sz="1050" noProof="1"/>
              <a:t>Path Time (PT) recursively aggregates residence and transit times along shipment routes, providing interval estimates of remaining delivery duration.
Total Forecasted Shipment Time (TFST) combines historical shipment time (TT) and path-level dynamic estimates (PT) through a weighted function adapting to shipment progress.
Expected Overall Delivery Time (EODT) sums estimated dispatch and shipment times, delivering comprehensive, interval-based predictions for end-to-end delivery duration.</a:t>
            </a:r>
          </a:p>
        </p:txBody>
      </p:sp>
      <p:sp>
        <p:nvSpPr>
          <p:cNvPr id="4" name="Google Shape;10527;p9415">
            <a:extLst>
              <a:ext uri="{FF2B5EF4-FFF2-40B4-BE49-F238E27FC236}">
                <a16:creationId xmlns:a16="http://schemas.microsoft.com/office/drawing/2014/main" id="{073CBA1D-6FBE-6D6D-A374-96F31925FB07}"/>
              </a:ext>
            </a:extLst>
          </p:cNvPr>
          <p:cNvSpPr txBox="1"/>
          <p:nvPr>
            <p:custDataLst>
              <p:tags r:id="rId11"/>
            </p:custDataLst>
          </p:nvPr>
        </p:nvSpPr>
        <p:spPr>
          <a:xfrm>
            <a:off x="6057900" y="1278527"/>
            <a:ext cx="2743200" cy="288036"/>
          </a:xfrm>
          <a:prstGeom prst="rect">
            <a:avLst/>
          </a:prstGeom>
          <a:noFill/>
          <a:ln>
            <a:noFill/>
          </a:ln>
        </p:spPr>
        <p:txBody>
          <a:bodyPr spcFirstLastPara="1" wrap="square" lIns="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050" noProof="1">
                <a:solidFill>
                  <a:schemeClr val="accent3"/>
                </a:solidFill>
                <a:latin typeface="+mj-lt"/>
              </a:rPr>
              <a:t>Path and Delivery Level Indicators</a:t>
            </a:r>
          </a:p>
        </p:txBody>
      </p:sp>
      <p:sp>
        <p:nvSpPr>
          <p:cNvPr id="5" name="Rectangle 4">
            <a:extLst>
              <a:ext uri="{FF2B5EF4-FFF2-40B4-BE49-F238E27FC236}">
                <a16:creationId xmlns:a16="http://schemas.microsoft.com/office/drawing/2014/main" id="{58EB421F-62C9-CA50-29FF-5FABD2700F0C}"/>
              </a:ext>
            </a:extLst>
          </p:cNvPr>
          <p:cNvSpPr>
            <a:spLocks noChangeAspect="1"/>
          </p:cNvSpPr>
          <p:nvPr/>
        </p:nvSpPr>
        <p:spPr>
          <a:xfrm>
            <a:off x="6052661" y="1059071"/>
            <a:ext cx="219456" cy="21945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050" b="1" noProof="1">
                <a:latin typeface="+mj-lt"/>
              </a:rPr>
              <a:t>3</a:t>
            </a:r>
          </a:p>
        </p:txBody>
      </p:sp>
    </p:spTree>
    <p:custDataLst>
      <p:tags r:id="rId1"/>
    </p:custDataLst>
    <p:extLst>
      <p:ext uri="{BB962C8B-B14F-4D97-AF65-F5344CB8AC3E}">
        <p14:creationId xmlns:p14="http://schemas.microsoft.com/office/powerpoint/2010/main" val="342830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93A3-DA9F-80FB-9144-A6CAF85CB498}"/>
            </a:ext>
          </a:extLst>
        </p:cNvPr>
        <p:cNvGrpSpPr/>
        <p:nvPr/>
      </p:nvGrpSpPr>
      <p:grpSpPr>
        <a:xfrm>
          <a:off x="0" y="0"/>
          <a:ext cx="0" cy="0"/>
          <a:chOff x="0" y="0"/>
          <a:chExt cx="0" cy="0"/>
        </a:xfrm>
      </p:grpSpPr>
      <p:sp>
        <p:nvSpPr>
          <p:cNvPr id="11" name="Text Placeholder 4">
            <a:extLst>
              <a:ext uri="{FF2B5EF4-FFF2-40B4-BE49-F238E27FC236}">
                <a16:creationId xmlns:a16="http://schemas.microsoft.com/office/drawing/2014/main" id="{9C624D9F-0C26-582D-4194-0301328C91B1}"/>
              </a:ext>
            </a:extLst>
          </p:cNvPr>
          <p:cNvSpPr txBox="1">
            <a:spLocks/>
          </p:cNvSpPr>
          <p:nvPr>
            <p:custDataLst>
              <p:tags r:id="rId2"/>
            </p:custDataLst>
          </p:nvPr>
        </p:nvSpPr>
        <p:spPr>
          <a:xfrm>
            <a:off x="6827139" y="255536"/>
            <a:ext cx="2059686" cy="4629150"/>
          </a:xfrm>
          <a:prstGeom prst="rect">
            <a:avLst/>
          </a:prstGeom>
          <a:solidFill>
            <a:schemeClr val="bg2"/>
          </a:solidFill>
        </p:spPr>
        <p:txBody>
          <a:bodyPr vert="horz" lIns="274320" tIns="68580" rIns="20574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Vertex and route level indicators provide granular metrics essential for real-time monitoring and prediction of supply chain performance. Estimated Dispatch Time quantifies the expected time for order release at supplier sites, while Overall Residence Index captures processing delays at intermediate facilities. Transit-related metrics account for travel variability, enhanced by real-time Traffic and Weather Meta Indices, enabling adaptive and context-aware shipment time estimations.</a:t>
            </a:r>
          </a:p>
        </p:txBody>
      </p:sp>
      <p:graphicFrame>
        <p:nvGraphicFramePr>
          <p:cNvPr id="8" name="think-cell data - do not delete" hidden="1">
            <a:extLst>
              <a:ext uri="{FF2B5EF4-FFF2-40B4-BE49-F238E27FC236}">
                <a16:creationId xmlns:a16="http://schemas.microsoft.com/office/drawing/2014/main" id="{7EA12A13-39FC-F27C-8CFE-AB1B83988008}"/>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8" name="think-cell data - do not delete" hidden="1">
                        <a:extLst>
                          <a:ext uri="{FF2B5EF4-FFF2-40B4-BE49-F238E27FC236}">
                            <a16:creationId xmlns:a16="http://schemas.microsoft.com/office/drawing/2014/main" id="{7EA12A13-39FC-F27C-8CFE-AB1B83988008}"/>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4D8B7C6-BF67-FF30-2547-6D8A60D99AFF}"/>
              </a:ext>
            </a:extLst>
          </p:cNvPr>
          <p:cNvSpPr>
            <a:spLocks noGrp="1"/>
          </p:cNvSpPr>
          <p:nvPr>
            <p:ph type="title"/>
            <p:custDataLst>
              <p:tags r:id="rId4"/>
            </p:custDataLst>
          </p:nvPr>
        </p:nvSpPr>
        <p:spPr>
          <a:xfrm>
            <a:off x="342900" y="411480"/>
            <a:ext cx="6096000"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Vertex and Route Level Indicators</a:t>
            </a:r>
          </a:p>
        </p:txBody>
      </p:sp>
      <p:sp>
        <p:nvSpPr>
          <p:cNvPr id="13" name="Google Shape;703;p114">
            <a:extLst>
              <a:ext uri="{FF2B5EF4-FFF2-40B4-BE49-F238E27FC236}">
                <a16:creationId xmlns:a16="http://schemas.microsoft.com/office/drawing/2014/main" id="{6DD74DF4-267A-C695-32D7-E8FA85765EC3}"/>
              </a:ext>
            </a:extLst>
          </p:cNvPr>
          <p:cNvSpPr txBox="1"/>
          <p:nvPr>
            <p:custDataLst>
              <p:tags r:id="rId5"/>
            </p:custDataLst>
          </p:nvPr>
        </p:nvSpPr>
        <p:spPr>
          <a:xfrm>
            <a:off x="1303020" y="87468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Represents the expected time elapsed from order placement to shipment start at a supplier site.
Computed using historical dispatch time distributions adjusted for current operational context.
Provides a scalar estimate crucial for predicting shipment initiation delays.</a:t>
            </a:r>
          </a:p>
        </p:txBody>
      </p:sp>
      <p:sp>
        <p:nvSpPr>
          <p:cNvPr id="15" name="Google Shape;10527;p9415">
            <a:extLst>
              <a:ext uri="{FF2B5EF4-FFF2-40B4-BE49-F238E27FC236}">
                <a16:creationId xmlns:a16="http://schemas.microsoft.com/office/drawing/2014/main" id="{432FB47A-9E7C-798E-D14A-79867F5E0A4D}"/>
              </a:ext>
            </a:extLst>
          </p:cNvPr>
          <p:cNvSpPr txBox="1"/>
          <p:nvPr>
            <p:custDataLst>
              <p:tags r:id="rId6"/>
            </p:custDataLst>
          </p:nvPr>
        </p:nvSpPr>
        <p:spPr>
          <a:xfrm>
            <a:off x="342901" y="87468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Estimated Dispatch Time (EDT)</a:t>
            </a:r>
          </a:p>
        </p:txBody>
      </p:sp>
      <p:sp>
        <p:nvSpPr>
          <p:cNvPr id="17" name="Google Shape;703;p114">
            <a:extLst>
              <a:ext uri="{FF2B5EF4-FFF2-40B4-BE49-F238E27FC236}">
                <a16:creationId xmlns:a16="http://schemas.microsoft.com/office/drawing/2014/main" id="{AB7BE915-1D82-3086-D9EF-25B8E7B21605}"/>
              </a:ext>
            </a:extLst>
          </p:cNvPr>
          <p:cNvSpPr txBox="1"/>
          <p:nvPr>
            <p:custDataLst>
              <p:tags r:id="rId7"/>
            </p:custDataLst>
          </p:nvPr>
        </p:nvSpPr>
        <p:spPr>
          <a:xfrm>
            <a:off x="1303020" y="186909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Measures the distribution of processing or residence times at intermediate facilities within the supply chain.
Aggregates data across carriers to reflect typical delays experienced at hubs or warehouses.
Supports identification of bottlenecks and variability in handling times.</a:t>
            </a:r>
          </a:p>
        </p:txBody>
      </p:sp>
      <p:sp>
        <p:nvSpPr>
          <p:cNvPr id="18" name="Google Shape;10527;p9415">
            <a:extLst>
              <a:ext uri="{FF2B5EF4-FFF2-40B4-BE49-F238E27FC236}">
                <a16:creationId xmlns:a16="http://schemas.microsoft.com/office/drawing/2014/main" id="{B9B6ACB5-CE4F-13F2-5894-DC9400238CD9}"/>
              </a:ext>
            </a:extLst>
          </p:cNvPr>
          <p:cNvSpPr txBox="1"/>
          <p:nvPr>
            <p:custDataLst>
              <p:tags r:id="rId8"/>
            </p:custDataLst>
          </p:nvPr>
        </p:nvSpPr>
        <p:spPr>
          <a:xfrm>
            <a:off x="342901" y="186909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Residence Index (ORI)</a:t>
            </a:r>
          </a:p>
        </p:txBody>
      </p:sp>
      <p:sp>
        <p:nvSpPr>
          <p:cNvPr id="20" name="Google Shape;703;p114">
            <a:extLst>
              <a:ext uri="{FF2B5EF4-FFF2-40B4-BE49-F238E27FC236}">
                <a16:creationId xmlns:a16="http://schemas.microsoft.com/office/drawing/2014/main" id="{92CFD05B-349F-DD02-885C-196F0D0C21C1}"/>
              </a:ext>
            </a:extLst>
          </p:cNvPr>
          <p:cNvSpPr txBox="1"/>
          <p:nvPr>
            <p:custDataLst>
              <p:tags r:id="rId9"/>
            </p:custDataLst>
          </p:nvPr>
        </p:nvSpPr>
        <p:spPr>
          <a:xfrm>
            <a:off x="1303020" y="2863501"/>
            <a:ext cx="5417820" cy="994410"/>
          </a:xfrm>
          <a:prstGeom prst="rect">
            <a:avLst/>
          </a:prstGeom>
          <a:noFill/>
          <a:ln>
            <a:noFill/>
          </a:ln>
        </p:spPr>
        <p:txBody>
          <a:bodyPr spcFirstLastPara="1" wrap="square" lIns="3429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Models travel time distributions between connected vertices (e.g., supplier sites, intermediates).
Aggregates historical transit times over all carriers, capturing variability in transport durations.
Forms the basis for route-level travel time predictions.</a:t>
            </a:r>
          </a:p>
        </p:txBody>
      </p:sp>
      <p:sp>
        <p:nvSpPr>
          <p:cNvPr id="21" name="Google Shape;10527;p9415">
            <a:extLst>
              <a:ext uri="{FF2B5EF4-FFF2-40B4-BE49-F238E27FC236}">
                <a16:creationId xmlns:a16="http://schemas.microsoft.com/office/drawing/2014/main" id="{F47166DF-94C3-9D4F-D789-1DCB94B3F12F}"/>
              </a:ext>
            </a:extLst>
          </p:cNvPr>
          <p:cNvSpPr txBox="1"/>
          <p:nvPr>
            <p:custDataLst>
              <p:tags r:id="rId10"/>
            </p:custDataLst>
          </p:nvPr>
        </p:nvSpPr>
        <p:spPr>
          <a:xfrm>
            <a:off x="342901" y="286350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Overall Transit Index (OTI)</a:t>
            </a:r>
          </a:p>
        </p:txBody>
      </p:sp>
      <p:sp>
        <p:nvSpPr>
          <p:cNvPr id="2" name="Google Shape;703;p114">
            <a:extLst>
              <a:ext uri="{FF2B5EF4-FFF2-40B4-BE49-F238E27FC236}">
                <a16:creationId xmlns:a16="http://schemas.microsoft.com/office/drawing/2014/main" id="{EFD91D99-990F-823F-1FFE-15301CEFD7A7}"/>
              </a:ext>
            </a:extLst>
          </p:cNvPr>
          <p:cNvSpPr txBox="1"/>
          <p:nvPr>
            <p:custDataLst>
              <p:tags r:id="rId11"/>
            </p:custDataLst>
          </p:nvPr>
        </p:nvSpPr>
        <p:spPr>
          <a:xfrm>
            <a:off x="1303020" y="3857911"/>
            <a:ext cx="5417820" cy="994410"/>
          </a:xfrm>
          <a:prstGeom prst="rect">
            <a:avLst/>
          </a:prstGeom>
          <a:noFill/>
          <a:ln>
            <a:noFill/>
          </a:ln>
        </p:spPr>
        <p:txBody>
          <a:bodyPr spcFirstLastPara="1" wrap="square" lIns="3429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Meta Index quantifies real-time road traffic congestion impact on shipment routes, normalized between 0 (no congestion) and 1 (severe congestion).
Weather Meta Index evaluates environmental factors such as precipitation and temperature affecting travel times, also normalized between 0 (ideal conditions) and 1 (severe weather).
Integration of TMI and WMI adjusts route time predictions dynamically, enhancing shipment time accuracy under varying conditions.</a:t>
            </a:r>
          </a:p>
        </p:txBody>
      </p:sp>
      <p:sp>
        <p:nvSpPr>
          <p:cNvPr id="5" name="Google Shape;10527;p9415">
            <a:extLst>
              <a:ext uri="{FF2B5EF4-FFF2-40B4-BE49-F238E27FC236}">
                <a16:creationId xmlns:a16="http://schemas.microsoft.com/office/drawing/2014/main" id="{24357DA6-FAC5-D5AC-C470-2BFF30D0F107}"/>
              </a:ext>
            </a:extLst>
          </p:cNvPr>
          <p:cNvSpPr txBox="1"/>
          <p:nvPr>
            <p:custDataLst>
              <p:tags r:id="rId12"/>
            </p:custDataLst>
          </p:nvPr>
        </p:nvSpPr>
        <p:spPr>
          <a:xfrm>
            <a:off x="342901" y="3857911"/>
            <a:ext cx="960120" cy="99441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Traffic and Weather Meta Indices (TMI &amp; WMI)</a:t>
            </a:r>
          </a:p>
        </p:txBody>
      </p:sp>
      <p:sp>
        <p:nvSpPr>
          <p:cNvPr id="7" name="Text Placeholder 3">
            <a:extLst>
              <a:ext uri="{FF2B5EF4-FFF2-40B4-BE49-F238E27FC236}">
                <a16:creationId xmlns:a16="http://schemas.microsoft.com/office/drawing/2014/main" id="{C506FCB0-6F29-8AC4-2ADB-945D49042C14}"/>
              </a:ext>
            </a:extLst>
          </p:cNvPr>
          <p:cNvSpPr txBox="1">
            <a:spLocks/>
          </p:cNvSpPr>
          <p:nvPr>
            <p:custDataLst>
              <p:tags r:id="rId13"/>
            </p:custDataLst>
          </p:nvPr>
        </p:nvSpPr>
        <p:spPr>
          <a:xfrm>
            <a:off x="342900" y="255536"/>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spTree>
    <p:custDataLst>
      <p:tags r:id="rId1"/>
    </p:custDataLst>
    <p:extLst>
      <p:ext uri="{BB962C8B-B14F-4D97-AF65-F5344CB8AC3E}">
        <p14:creationId xmlns:p14="http://schemas.microsoft.com/office/powerpoint/2010/main" val="476881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AA52-0555-4EA6-CC28-491925CF60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7446E1-2DEF-BBD6-AC6C-4A911231B807}"/>
              </a:ext>
            </a:extLst>
          </p:cNvPr>
          <p:cNvSpPr/>
          <p:nvPr/>
        </p:nvSpPr>
        <p:spPr>
          <a:xfrm>
            <a:off x="4584232" y="879914"/>
            <a:ext cx="4216868" cy="31336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graphicFrame>
        <p:nvGraphicFramePr>
          <p:cNvPr id="9" name="think-cell data - do not delete" hidden="1">
            <a:extLst>
              <a:ext uri="{FF2B5EF4-FFF2-40B4-BE49-F238E27FC236}">
                <a16:creationId xmlns:a16="http://schemas.microsoft.com/office/drawing/2014/main" id="{11DB775E-C58A-5161-313E-E7D4D6FB3DAA}"/>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9" name="think-cell data - do not delete" hidden="1">
                        <a:extLst>
                          <a:ext uri="{FF2B5EF4-FFF2-40B4-BE49-F238E27FC236}">
                            <a16:creationId xmlns:a16="http://schemas.microsoft.com/office/drawing/2014/main" id="{11DB775E-C58A-5161-313E-E7D4D6FB3DAA}"/>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42ACAB3-672A-9DDF-D499-073362284302}"/>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Dynamic Route Time (DRT)</a:t>
            </a:r>
          </a:p>
        </p:txBody>
      </p:sp>
      <p:sp>
        <p:nvSpPr>
          <p:cNvPr id="2" name="Google Shape;703;p114">
            <a:extLst>
              <a:ext uri="{FF2B5EF4-FFF2-40B4-BE49-F238E27FC236}">
                <a16:creationId xmlns:a16="http://schemas.microsoft.com/office/drawing/2014/main" id="{A344F418-9D67-CA9F-9FF8-56096F3A94C5}"/>
              </a:ext>
            </a:extLst>
          </p:cNvPr>
          <p:cNvSpPr txBox="1"/>
          <p:nvPr>
            <p:custDataLst>
              <p:tags r:id="rId4"/>
            </p:custDataLst>
          </p:nvPr>
        </p:nvSpPr>
        <p:spPr>
          <a:xfrm>
            <a:off x="4572000" y="1297781"/>
            <a:ext cx="4229100" cy="2715768"/>
          </a:xfrm>
          <a:prstGeom prst="rect">
            <a:avLst/>
          </a:prstGeom>
          <a:noFill/>
          <a:ln>
            <a:noFill/>
          </a:ln>
        </p:spPr>
        <p:txBody>
          <a:bodyPr spcFirstLastPara="1" wrap="square" lIns="137160" tIns="68580" rIns="68580" bIns="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chemeClr val="accent1"/>
              </a:buClr>
            </a:pPr>
            <a:r>
              <a:rPr lang="en-US" sz="1013" noProof="1"/>
              <a:t>DRT combines historical route times with traffic and weather meta indices to produce adaptive travel time estimates reflecting current conditions.
A machine learning regression model (XGBoost) predicts pointwise travel times using features such as geodesic distance, traffic index, weather index, and historical average conditions.
Uncertainty intervals are approximated using Mean Absolute Percentage Error (MAPE) from the test set, providing practical but heuristic bounds on prediction accuracy.
Data preprocessing includes outlier removal based on interquartile range (IQR) and data augmentation by merging consecutive route segments to enhance model generalization.
Correlation analysis shows traffic deviations strongly influence travel time variability, while weather impact appears limited but is retained for potential predictive value.</a:t>
            </a:r>
          </a:p>
        </p:txBody>
      </p:sp>
      <p:sp>
        <p:nvSpPr>
          <p:cNvPr id="7" name="Google Shape;10527;p9415">
            <a:extLst>
              <a:ext uri="{FF2B5EF4-FFF2-40B4-BE49-F238E27FC236}">
                <a16:creationId xmlns:a16="http://schemas.microsoft.com/office/drawing/2014/main" id="{243805BD-697D-2F2F-CF35-2C57C0674B89}"/>
              </a:ext>
            </a:extLst>
          </p:cNvPr>
          <p:cNvSpPr txBox="1"/>
          <p:nvPr>
            <p:custDataLst>
              <p:tags r:id="rId5"/>
            </p:custDataLst>
          </p:nvPr>
        </p:nvSpPr>
        <p:spPr>
          <a:xfrm>
            <a:off x="4572000" y="967931"/>
            <a:ext cx="4229100" cy="288036"/>
          </a:xfrm>
          <a:prstGeom prst="rect">
            <a:avLst/>
          </a:prstGeom>
          <a:noFill/>
          <a:ln>
            <a:noFill/>
          </a:ln>
        </p:spPr>
        <p:txBody>
          <a:bodyPr spcFirstLastPara="1" wrap="square" lIns="13716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200" b="1" noProof="1">
                <a:latin typeface="+mj-lt"/>
              </a:rPr>
              <a:t>Machine Learning for Dynamic Route Time</a:t>
            </a:r>
          </a:p>
        </p:txBody>
      </p:sp>
      <p:sp>
        <p:nvSpPr>
          <p:cNvPr id="8" name="Text Placeholder 3">
            <a:extLst>
              <a:ext uri="{FF2B5EF4-FFF2-40B4-BE49-F238E27FC236}">
                <a16:creationId xmlns:a16="http://schemas.microsoft.com/office/drawing/2014/main" id="{73843BCC-C48C-656E-45CF-337D566FDEA6}"/>
              </a:ext>
            </a:extLst>
          </p:cNvPr>
          <p:cNvSpPr txBox="1">
            <a:spLocks/>
          </p:cNvSpPr>
          <p:nvPr>
            <p:custDataLst>
              <p:tags r:id="rId6"/>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REALTIME INDICATORS</a:t>
            </a:r>
          </a:p>
        </p:txBody>
      </p:sp>
      <p:pic>
        <p:nvPicPr>
          <p:cNvPr id="4098" name="Picture 2" descr="image">
            <a:extLst>
              <a:ext uri="{FF2B5EF4-FFF2-40B4-BE49-F238E27FC236}">
                <a16:creationId xmlns:a16="http://schemas.microsoft.com/office/drawing/2014/main" id="{ED86B98C-3AA9-51A7-A66E-1C222A618550}"/>
              </a:ext>
            </a:extLst>
          </p:cNvPr>
          <p:cNvPicPr>
            <a:picLocks noChangeAspect="1" noChangeArrowheads="1"/>
          </p:cNvPicPr>
          <p:nvPr>
            <p:custDataLst>
              <p:tags r:id="rId7"/>
            </p:custDataLst>
          </p:nvPr>
        </p:nvPicPr>
        <p:blipFill rotWithShape="1">
          <a:blip r:embed="rId12" cstate="screen">
            <a:extLst>
              <a:ext uri="{28A0092B-C50C-407E-A947-70E740481C1C}">
                <a14:useLocalDpi xmlns:a14="http://schemas.microsoft.com/office/drawing/2010/main"/>
              </a:ext>
            </a:extLst>
          </a:blip>
          <a:srcRect t="12271" b="12271"/>
          <a:stretch/>
        </p:blipFill>
        <p:spPr bwMode="auto">
          <a:xfrm>
            <a:off x="342900" y="879915"/>
            <a:ext cx="4152900" cy="3133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31E6287A-E2A5-1A63-445A-1F7E80266174}"/>
              </a:ext>
            </a:extLst>
          </p:cNvPr>
          <p:cNvSpPr txBox="1">
            <a:spLocks/>
          </p:cNvSpPr>
          <p:nvPr>
            <p:custDataLst>
              <p:tags r:id="rId8"/>
            </p:custDataLst>
          </p:nvPr>
        </p:nvSpPr>
        <p:spPr>
          <a:xfrm>
            <a:off x="342900" y="4111652"/>
            <a:ext cx="8458201" cy="634946"/>
          </a:xfrm>
          <a:prstGeom prst="rect">
            <a:avLst/>
          </a:prstGeom>
          <a:solidFill>
            <a:schemeClr val="accent1"/>
          </a:solidFill>
        </p:spPr>
        <p:txBody>
          <a:bodyPr vert="horz" lIns="342900" tIns="68580" rIns="68580" bIns="68580" rtlCol="0" anchor="ctr">
            <a:normAutofit fontScale="92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lnSpc>
                <a:spcPct val="100000"/>
              </a:lnSpc>
            </a:pPr>
            <a:r>
              <a:rPr lang="en-US" sz="1050" u="none" strike="noStrike" noProof="1">
                <a:solidFill>
                  <a:srgbClr val="FFFFFF"/>
                </a:solidFill>
                <a:effectLst/>
                <a:latin typeface="Aptos" panose="020B0004020202020204" pitchFamily="34" charset="0"/>
              </a:rPr>
              <a:t>The Dynamic Route Time (DRT) indicator enhances shipment time estimation by integrating historical route data with real-time traffic and weather conditions using machine learning. This approach dynamically adjusts travel time predictions, improving accuracy and robustness, especially under varying environmental conditions and congestion levels. While current implementations use heuristic uncertainty bounds, future refinements could leverage advanced probabilistic models for greater precision.</a:t>
            </a:r>
            <a:endParaRPr lang="en-US" sz="1050" noProof="1">
              <a:effectLst/>
              <a:latin typeface="Aptos" panose="020B0004020202020204" pitchFamily="34" charset="0"/>
            </a:endParaRPr>
          </a:p>
        </p:txBody>
      </p:sp>
      <p:sp>
        <p:nvSpPr>
          <p:cNvPr id="5" name="Triangle 4">
            <a:extLst>
              <a:ext uri="{FF2B5EF4-FFF2-40B4-BE49-F238E27FC236}">
                <a16:creationId xmlns:a16="http://schemas.microsoft.com/office/drawing/2014/main" id="{42226662-EB7B-3D12-628F-AF2A4F3252F1}"/>
              </a:ext>
            </a:extLst>
          </p:cNvPr>
          <p:cNvSpPr/>
          <p:nvPr/>
        </p:nvSpPr>
        <p:spPr>
          <a:xfrm rot="5400000">
            <a:off x="458567" y="4387977"/>
            <a:ext cx="137160" cy="82296"/>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Tree>
    <p:custDataLst>
      <p:tags r:id="rId1"/>
    </p:custDataLst>
    <p:extLst>
      <p:ext uri="{BB962C8B-B14F-4D97-AF65-F5344CB8AC3E}">
        <p14:creationId xmlns:p14="http://schemas.microsoft.com/office/powerpoint/2010/main" val="231135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A3A6-F2CD-8126-9654-18C725D3DA0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A0722F7-18D0-1593-B4FC-85EAC35BF49C}"/>
              </a:ext>
            </a:extLst>
          </p:cNvPr>
          <p:cNvSpPr/>
          <p:nvPr/>
        </p:nvSpPr>
        <p:spPr>
          <a:xfrm>
            <a:off x="687489"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2" name="Rectangle 21">
            <a:extLst>
              <a:ext uri="{FF2B5EF4-FFF2-40B4-BE49-F238E27FC236}">
                <a16:creationId xmlns:a16="http://schemas.microsoft.com/office/drawing/2014/main" id="{A4CE9820-0367-58CB-E6CF-A86323859C5D}"/>
              </a:ext>
            </a:extLst>
          </p:cNvPr>
          <p:cNvSpPr/>
          <p:nvPr/>
        </p:nvSpPr>
        <p:spPr>
          <a:xfrm>
            <a:off x="342806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23" name="Rectangle 22">
            <a:extLst>
              <a:ext uri="{FF2B5EF4-FFF2-40B4-BE49-F238E27FC236}">
                <a16:creationId xmlns:a16="http://schemas.microsoft.com/office/drawing/2014/main" id="{58BA2A34-428F-D043-08CC-DA9FB06A668F}"/>
              </a:ext>
            </a:extLst>
          </p:cNvPr>
          <p:cNvSpPr/>
          <p:nvPr/>
        </p:nvSpPr>
        <p:spPr>
          <a:xfrm>
            <a:off x="6168648" y="1285873"/>
            <a:ext cx="2640719" cy="29543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0" name="Rectangle 29">
            <a:extLst>
              <a:ext uri="{FF2B5EF4-FFF2-40B4-BE49-F238E27FC236}">
                <a16:creationId xmlns:a16="http://schemas.microsoft.com/office/drawing/2014/main" id="{CB061BDD-786F-2423-276F-C270C6CBB48B}"/>
              </a:ext>
            </a:extLst>
          </p:cNvPr>
          <p:cNvSpPr/>
          <p:nvPr/>
        </p:nvSpPr>
        <p:spPr>
          <a:xfrm>
            <a:off x="342900" y="1285875"/>
            <a:ext cx="8469438" cy="2057401"/>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33" name="Rectangle 32">
            <a:extLst>
              <a:ext uri="{FF2B5EF4-FFF2-40B4-BE49-F238E27FC236}">
                <a16:creationId xmlns:a16="http://schemas.microsoft.com/office/drawing/2014/main" id="{18C73D39-DAA1-3DA9-F067-7B86255BE3EC}"/>
              </a:ext>
            </a:extLst>
          </p:cNvPr>
          <p:cNvSpPr/>
          <p:nvPr/>
        </p:nvSpPr>
        <p:spPr>
          <a:xfrm>
            <a:off x="342900" y="3413414"/>
            <a:ext cx="8469438" cy="767329"/>
          </a:xfrm>
          <a:prstGeom prst="rect">
            <a:avLst/>
          </a:prstGeom>
          <a:solidFill>
            <a:schemeClr val="bg2">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aphicFrame>
        <p:nvGraphicFramePr>
          <p:cNvPr id="5" name="think-cell data - do not delete" hidden="1">
            <a:extLst>
              <a:ext uri="{FF2B5EF4-FFF2-40B4-BE49-F238E27FC236}">
                <a16:creationId xmlns:a16="http://schemas.microsoft.com/office/drawing/2014/main" id="{DD9C2522-494E-1819-FC5F-BCF3FB38E869}"/>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DD9C2522-494E-1819-FC5F-BCF3FB38E869}"/>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E3C3E27-BDE4-0E8E-E563-279E8B53E96C}"/>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Path Level Indicators and Total Forecasted Shipment Time</a:t>
            </a:r>
          </a:p>
        </p:txBody>
      </p:sp>
      <p:sp>
        <p:nvSpPr>
          <p:cNvPr id="13" name="Google Shape;1094;p142">
            <a:extLst>
              <a:ext uri="{FF2B5EF4-FFF2-40B4-BE49-F238E27FC236}">
                <a16:creationId xmlns:a16="http://schemas.microsoft.com/office/drawing/2014/main" id="{5B2D15C0-20AD-2285-E67E-B8917138BB07}"/>
              </a:ext>
            </a:extLst>
          </p:cNvPr>
          <p:cNvSpPr/>
          <p:nvPr/>
        </p:nvSpPr>
        <p:spPr>
          <a:xfrm rot="16200000">
            <a:off x="-541779" y="2162180"/>
            <a:ext cx="2057401"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Key Activities</a:t>
            </a:r>
          </a:p>
        </p:txBody>
      </p:sp>
      <p:sp>
        <p:nvSpPr>
          <p:cNvPr id="15" name="Google Shape;1095;p142">
            <a:extLst>
              <a:ext uri="{FF2B5EF4-FFF2-40B4-BE49-F238E27FC236}">
                <a16:creationId xmlns:a16="http://schemas.microsoft.com/office/drawing/2014/main" id="{38E05303-BF16-22AA-C7EB-887F83BD50BC}"/>
              </a:ext>
            </a:extLst>
          </p:cNvPr>
          <p:cNvSpPr/>
          <p:nvPr/>
        </p:nvSpPr>
        <p:spPr>
          <a:xfrm rot="16200000">
            <a:off x="120561" y="3670363"/>
            <a:ext cx="732723" cy="288036"/>
          </a:xfrm>
          <a:prstGeom prst="rect">
            <a:avLst/>
          </a:prstGeom>
          <a:noFill/>
          <a:ln>
            <a:noFill/>
          </a:ln>
        </p:spPr>
        <p:txBody>
          <a:bodyPr spcFirstLastPara="1" wrap="square" lIns="13716" tIns="13716" rIns="13716" bIns="13716"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900" b="1" noProof="1">
                <a:solidFill>
                  <a:schemeClr val="accent3"/>
                </a:solidFill>
                <a:latin typeface="+mj-lt"/>
                <a:ea typeface="Helvetica Neue Light"/>
                <a:cs typeface="Helvetica Neue Light"/>
                <a:sym typeface="Helvetica Neue Light"/>
              </a:rPr>
              <a:t>Deliverables</a:t>
            </a:r>
          </a:p>
        </p:txBody>
      </p:sp>
      <p:sp>
        <p:nvSpPr>
          <p:cNvPr id="2" name="Text Placeholder 3">
            <a:extLst>
              <a:ext uri="{FF2B5EF4-FFF2-40B4-BE49-F238E27FC236}">
                <a16:creationId xmlns:a16="http://schemas.microsoft.com/office/drawing/2014/main" id="{7041AE1C-7457-8824-E829-0D668D148B0E}"/>
              </a:ext>
            </a:extLst>
          </p:cNvPr>
          <p:cNvSpPr txBox="1">
            <a:spLocks/>
          </p:cNvSpPr>
          <p:nvPr>
            <p:custDataLst>
              <p:tags r:id="rId4"/>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03A490A2-948C-6D98-1607-4C415E36968A}"/>
              </a:ext>
            </a:extLst>
          </p:cNvPr>
          <p:cNvSpPr txBox="1">
            <a:spLocks/>
          </p:cNvSpPr>
          <p:nvPr>
            <p:custDataLst>
              <p:tags r:id="rId5"/>
            </p:custDataLst>
          </p:nvPr>
        </p:nvSpPr>
        <p:spPr>
          <a:xfrm>
            <a:off x="526989" y="4274529"/>
            <a:ext cx="8274111" cy="463153"/>
          </a:xfrm>
          <a:prstGeom prst="rect">
            <a:avLst/>
          </a:prstGeom>
          <a:no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38" noProof="1">
                <a:solidFill>
                  <a:schemeClr val="accent1"/>
                </a:solidFill>
              </a:rPr>
              <a:t>This slide defines key path-level indicators used to estimate shipment durations within supply chains. It covers the Transit Time (TT) based on historical shipment data, Path Time (PT) derived from the supply chain graph incorporating real-time conditions, and their combination into the Total Forecasted Shipment Time (TFST) using a dynamic weighting factor. These indicators enable adaptive, interpretable shipment time predictions that reflect both historical trends and current operational realities.</a:t>
            </a:r>
          </a:p>
        </p:txBody>
      </p:sp>
      <p:sp>
        <p:nvSpPr>
          <p:cNvPr id="11" name="Triangle 10">
            <a:extLst>
              <a:ext uri="{FF2B5EF4-FFF2-40B4-BE49-F238E27FC236}">
                <a16:creationId xmlns:a16="http://schemas.microsoft.com/office/drawing/2014/main" id="{BB4FEF10-86F7-5ADC-B8A3-C97646845A96}"/>
              </a:ext>
            </a:extLst>
          </p:cNvPr>
          <p:cNvSpPr/>
          <p:nvPr/>
        </p:nvSpPr>
        <p:spPr>
          <a:xfrm rot="5400000">
            <a:off x="325217" y="4458141"/>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sp>
        <p:nvSpPr>
          <p:cNvPr id="6" name="Google Shape;703;p114">
            <a:extLst>
              <a:ext uri="{FF2B5EF4-FFF2-40B4-BE49-F238E27FC236}">
                <a16:creationId xmlns:a16="http://schemas.microsoft.com/office/drawing/2014/main" id="{C7C57F81-74C4-F370-6C02-ECE314CCF39F}"/>
              </a:ext>
            </a:extLst>
          </p:cNvPr>
          <p:cNvSpPr txBox="1"/>
          <p:nvPr>
            <p:custDataLst>
              <p:tags r:id="rId6"/>
            </p:custDataLst>
          </p:nvPr>
        </p:nvSpPr>
        <p:spPr>
          <a:xfrm>
            <a:off x="68748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the remaining shipment duration based solely on historical shipment time distributions for a given supplier site and carrier pair.
Computed as the difference between the expected shipment time and the elapsed shipment time, ensuring non-negativity.
Provides a pointwise estimate and an interval-based confidence bound, capturing uncertainty from historical variability.
Independent of the specific shipment path or current location within the supply chain network.</a:t>
            </a:r>
          </a:p>
        </p:txBody>
      </p:sp>
      <p:sp>
        <p:nvSpPr>
          <p:cNvPr id="25" name="Google Shape;703;p114">
            <a:extLst>
              <a:ext uri="{FF2B5EF4-FFF2-40B4-BE49-F238E27FC236}">
                <a16:creationId xmlns:a16="http://schemas.microsoft.com/office/drawing/2014/main" id="{AB67A7BA-72EA-EC69-4C9E-24C35B618D6E}"/>
              </a:ext>
            </a:extLst>
          </p:cNvPr>
          <p:cNvSpPr txBox="1"/>
          <p:nvPr>
            <p:custDataLst>
              <p:tags r:id="rId7"/>
            </p:custDataLst>
          </p:nvPr>
        </p:nvSpPr>
        <p:spPr>
          <a:xfrm>
            <a:off x="6168649" y="1285874"/>
            <a:ext cx="2640719" cy="2051603"/>
          </a:xfrm>
          <a:prstGeom prst="rect">
            <a:avLst/>
          </a:prstGeom>
          <a:noFill/>
          <a:ln>
            <a:noFill/>
          </a:ln>
        </p:spPr>
        <p:txBody>
          <a:bodyPr spcFirstLastPara="1" wrap="square" lIns="68580" tIns="6858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Combines TT and PT indicators into a single shipment time forecast using a convex weighting factor α between 0 and 1.
Weighting factor α can be constant, linear decreasing with elapsed shipment time, or polynomially parameterized to reflect shipment progress.
Dynamic weighting allows the model to emphasize historical averages early in the shipment and rely more on real-time path-based estimates as the shipment progresses or deviates from schedule.
Optimization of α based on shipment variability improves forecast accuracy and balances reliance on historical versus real-time information.</a:t>
            </a:r>
          </a:p>
        </p:txBody>
      </p:sp>
      <p:sp>
        <p:nvSpPr>
          <p:cNvPr id="32" name="Google Shape;703;p114">
            <a:extLst>
              <a:ext uri="{FF2B5EF4-FFF2-40B4-BE49-F238E27FC236}">
                <a16:creationId xmlns:a16="http://schemas.microsoft.com/office/drawing/2014/main" id="{B5BE8F28-C70E-1ACC-1BF1-A29B32F8FF8F}"/>
              </a:ext>
            </a:extLst>
          </p:cNvPr>
          <p:cNvSpPr txBox="1"/>
          <p:nvPr>
            <p:custDataLst>
              <p:tags r:id="rId8"/>
            </p:custDataLst>
          </p:nvPr>
        </p:nvSpPr>
        <p:spPr>
          <a:xfrm>
            <a:off x="3428069" y="1285874"/>
            <a:ext cx="2640719" cy="2051603"/>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300"/>
              </a:spcAft>
            </a:pPr>
            <a:r>
              <a:rPr lang="en-US" sz="900" noProof="1"/>
              <a:t>Estimates shipment duration along a specific path in the supply chain graph, combining travel times on routes and residence times at vertices.
Utilizes recursive accumulation of expected and interval-based residence and route times, adjusted dynamically by real-time traffic and weather conditions.
Accounts for operational progress by adjusting estimates based on elapsed times at nodes and routes.
Produces pointwise and interval estimates reflecting uncertainty propagation along the path, providing a more responsive metric than TT alone.</a:t>
            </a:r>
          </a:p>
        </p:txBody>
      </p:sp>
      <p:sp>
        <p:nvSpPr>
          <p:cNvPr id="16" name="Google Shape;703;p114">
            <a:extLst>
              <a:ext uri="{FF2B5EF4-FFF2-40B4-BE49-F238E27FC236}">
                <a16:creationId xmlns:a16="http://schemas.microsoft.com/office/drawing/2014/main" id="{9393F75E-E15F-8B3F-8115-B7AFC4629AC6}"/>
              </a:ext>
            </a:extLst>
          </p:cNvPr>
          <p:cNvSpPr txBox="1"/>
          <p:nvPr>
            <p:custDataLst>
              <p:tags r:id="rId9"/>
            </p:custDataLst>
          </p:nvPr>
        </p:nvSpPr>
        <p:spPr>
          <a:xfrm>
            <a:off x="68748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Pointwise TT estimate
Interval-based TT confidence bounds</a:t>
            </a:r>
          </a:p>
        </p:txBody>
      </p:sp>
      <p:sp>
        <p:nvSpPr>
          <p:cNvPr id="17" name="Google Shape;703;p114">
            <a:extLst>
              <a:ext uri="{FF2B5EF4-FFF2-40B4-BE49-F238E27FC236}">
                <a16:creationId xmlns:a16="http://schemas.microsoft.com/office/drawing/2014/main" id="{933F5B9B-F2D7-3364-C561-D3752BBF881D}"/>
              </a:ext>
            </a:extLst>
          </p:cNvPr>
          <p:cNvSpPr txBox="1"/>
          <p:nvPr>
            <p:custDataLst>
              <p:tags r:id="rId10"/>
            </p:custDataLst>
          </p:nvPr>
        </p:nvSpPr>
        <p:spPr>
          <a:xfrm>
            <a:off x="616864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Combined TFST estimate integrating historical and real-time data
Optimized weighting factor α for adaptive forecasting</a:t>
            </a:r>
          </a:p>
        </p:txBody>
      </p:sp>
      <p:sp>
        <p:nvSpPr>
          <p:cNvPr id="18" name="Google Shape;703;p114">
            <a:extLst>
              <a:ext uri="{FF2B5EF4-FFF2-40B4-BE49-F238E27FC236}">
                <a16:creationId xmlns:a16="http://schemas.microsoft.com/office/drawing/2014/main" id="{AEB74D3B-617F-6DB4-0FFC-4DD6B42AD602}"/>
              </a:ext>
            </a:extLst>
          </p:cNvPr>
          <p:cNvSpPr txBox="1"/>
          <p:nvPr>
            <p:custDataLst>
              <p:tags r:id="rId11"/>
            </p:custDataLst>
          </p:nvPr>
        </p:nvSpPr>
        <p:spPr>
          <a:xfrm>
            <a:off x="3428069" y="3413414"/>
            <a:ext cx="2640719" cy="767329"/>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0"/>
              </a:spcAft>
              <a:buClrTx/>
            </a:pPr>
            <a:r>
              <a:rPr lang="en-US" sz="900" noProof="1">
                <a:solidFill>
                  <a:schemeClr val="accent3"/>
                </a:solidFill>
              </a:rPr>
              <a:t>Recursive PT estimates for shipment paths
Interval-based PT uncertainty bounds</a:t>
            </a:r>
          </a:p>
        </p:txBody>
      </p:sp>
      <p:sp>
        <p:nvSpPr>
          <p:cNvPr id="34" name="Google Shape;10527;p9415">
            <a:extLst>
              <a:ext uri="{FF2B5EF4-FFF2-40B4-BE49-F238E27FC236}">
                <a16:creationId xmlns:a16="http://schemas.microsoft.com/office/drawing/2014/main" id="{E483B5E4-02D1-2100-E565-97A15B971C84}"/>
              </a:ext>
            </a:extLst>
          </p:cNvPr>
          <p:cNvSpPr txBox="1"/>
          <p:nvPr>
            <p:custDataLst>
              <p:tags r:id="rId12"/>
            </p:custDataLst>
          </p:nvPr>
        </p:nvSpPr>
        <p:spPr>
          <a:xfrm>
            <a:off x="3423923" y="997839"/>
            <a:ext cx="2785643"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Path Time (PT) Indicator</a:t>
            </a:r>
          </a:p>
        </p:txBody>
      </p:sp>
      <p:sp>
        <p:nvSpPr>
          <p:cNvPr id="14" name="Google Shape;10527;p9415">
            <a:extLst>
              <a:ext uri="{FF2B5EF4-FFF2-40B4-BE49-F238E27FC236}">
                <a16:creationId xmlns:a16="http://schemas.microsoft.com/office/drawing/2014/main" id="{5CEC9A7C-ECEE-CEB0-68A4-AF098924980C}"/>
              </a:ext>
            </a:extLst>
          </p:cNvPr>
          <p:cNvSpPr txBox="1"/>
          <p:nvPr>
            <p:custDataLst>
              <p:tags r:id="rId13"/>
            </p:custDataLst>
          </p:nvPr>
        </p:nvSpPr>
        <p:spPr>
          <a:xfrm>
            <a:off x="687493" y="997839"/>
            <a:ext cx="2785643" cy="288036"/>
          </a:xfrm>
          <a:prstGeom prst="homePlate">
            <a:avLst/>
          </a:prstGeom>
          <a:solidFill>
            <a:schemeClr val="accent2"/>
          </a:solidFill>
          <a:ln>
            <a:noFill/>
          </a:ln>
        </p:spPr>
        <p:txBody>
          <a:bodyPr spcFirstLastPara="1" wrap="square" lIns="10287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Transit Time (TT) Indicator</a:t>
            </a:r>
          </a:p>
        </p:txBody>
      </p:sp>
      <p:sp>
        <p:nvSpPr>
          <p:cNvPr id="29" name="Google Shape;10527;p9415">
            <a:extLst>
              <a:ext uri="{FF2B5EF4-FFF2-40B4-BE49-F238E27FC236}">
                <a16:creationId xmlns:a16="http://schemas.microsoft.com/office/drawing/2014/main" id="{AA92BF43-A65B-6B78-5246-BDE4CC49505C}"/>
              </a:ext>
            </a:extLst>
          </p:cNvPr>
          <p:cNvSpPr txBox="1"/>
          <p:nvPr>
            <p:custDataLst>
              <p:tags r:id="rId14"/>
            </p:custDataLst>
          </p:nvPr>
        </p:nvSpPr>
        <p:spPr>
          <a:xfrm>
            <a:off x="6160353" y="997839"/>
            <a:ext cx="2794919" cy="288036"/>
          </a:xfrm>
          <a:prstGeom prst="chevron">
            <a:avLst/>
          </a:prstGeom>
          <a:solidFill>
            <a:schemeClr val="accent2"/>
          </a:solidFill>
          <a:ln>
            <a:noFill/>
          </a:ln>
        </p:spPr>
        <p:txBody>
          <a:bodyPr spcFirstLastPara="1" wrap="square" lIns="68580" tIns="34290" rIns="3429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938" noProof="1">
                <a:solidFill>
                  <a:schemeClr val="accent3"/>
                </a:solidFill>
                <a:latin typeface="+mj-lt"/>
              </a:rPr>
              <a:t>Total Forecasted Shipment Time (TFST)</a:t>
            </a:r>
          </a:p>
        </p:txBody>
      </p:sp>
      <p:grpSp>
        <p:nvGrpSpPr>
          <p:cNvPr id="4" name="Group 3">
            <a:extLst>
              <a:ext uri="{FF2B5EF4-FFF2-40B4-BE49-F238E27FC236}">
                <a16:creationId xmlns:a16="http://schemas.microsoft.com/office/drawing/2014/main" id="{48EF38C9-A244-D777-5EB1-83A3BC35D265}"/>
              </a:ext>
            </a:extLst>
          </p:cNvPr>
          <p:cNvGrpSpPr/>
          <p:nvPr>
            <p:custDataLst>
              <p:tags r:id="rId15"/>
            </p:custDataLst>
          </p:nvPr>
        </p:nvGrpSpPr>
        <p:grpSpPr>
          <a:xfrm>
            <a:off x="7080452" y="121963"/>
            <a:ext cx="1932109" cy="976146"/>
            <a:chOff x="5326996" y="628184"/>
            <a:chExt cx="2576145" cy="1301528"/>
          </a:xfrm>
        </p:grpSpPr>
        <p:sp>
          <p:nvSpPr>
            <p:cNvPr id="7" name="Rounded Rectangle 6">
              <a:extLst>
                <a:ext uri="{FF2B5EF4-FFF2-40B4-BE49-F238E27FC236}">
                  <a16:creationId xmlns:a16="http://schemas.microsoft.com/office/drawing/2014/main" id="{975769F7-0C0F-776A-12AF-676939D9FB2C}"/>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9" name="Graphic 8">
              <a:extLst>
                <a:ext uri="{FF2B5EF4-FFF2-40B4-BE49-F238E27FC236}">
                  <a16:creationId xmlns:a16="http://schemas.microsoft.com/office/drawing/2014/main" id="{8E7DE8DC-5E99-F467-38B1-09933A5806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0548" y="734271"/>
              <a:ext cx="219238" cy="219238"/>
            </a:xfrm>
            <a:prstGeom prst="rect">
              <a:avLst/>
            </a:prstGeom>
          </p:spPr>
        </p:pic>
        <p:sp>
          <p:nvSpPr>
            <p:cNvPr id="10" name="Freeform 9">
              <a:extLst>
                <a:ext uri="{FF2B5EF4-FFF2-40B4-BE49-F238E27FC236}">
                  <a16:creationId xmlns:a16="http://schemas.microsoft.com/office/drawing/2014/main" id="{C9205A6A-5204-440C-1E6A-0115416E7C8F}"/>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2" name="TextBox 11">
            <a:extLst>
              <a:ext uri="{FF2B5EF4-FFF2-40B4-BE49-F238E27FC236}">
                <a16:creationId xmlns:a16="http://schemas.microsoft.com/office/drawing/2014/main" id="{7FAAABC4-530E-A1DE-AEE4-37AD084BFECC}"/>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Provide concrete examples or case studies demonstrating the use of TT, PT, and TFST in real supply chain scenarios to enhance audience understanding.</a:t>
            </a:r>
          </a:p>
        </p:txBody>
      </p:sp>
    </p:spTree>
    <p:custDataLst>
      <p:tags r:id="rId1"/>
    </p:custDataLst>
    <p:extLst>
      <p:ext uri="{BB962C8B-B14F-4D97-AF65-F5344CB8AC3E}">
        <p14:creationId xmlns:p14="http://schemas.microsoft.com/office/powerpoint/2010/main" val="211675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5EB6AE3-BD3E-FF03-AC80-8991E204EE75}"/>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kern="1200" dirty="0">
                <a:solidFill>
                  <a:srgbClr val="FFFFFF"/>
                </a:solidFill>
                <a:ea typeface="+mj-ea"/>
                <a:cs typeface="+mj-cs"/>
              </a:rPr>
              <a:t>M4ESTRO Project Overview</a:t>
            </a:r>
          </a:p>
        </p:txBody>
      </p:sp>
      <p:sp>
        <p:nvSpPr>
          <p:cNvPr id="9" name="Rectangle 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387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6D17-5008-5B86-5CAB-0E842B3237B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E2B96A2-933E-A00B-5AE7-04CDBA0878F8}"/>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6" name="think-cell data - do not delete" hidden="1">
                        <a:extLst>
                          <a:ext uri="{FF2B5EF4-FFF2-40B4-BE49-F238E27FC236}">
                            <a16:creationId xmlns:a16="http://schemas.microsoft.com/office/drawing/2014/main" id="{0E2B96A2-933E-A00B-5AE7-04CDBA0878F8}"/>
                          </a:ext>
                        </a:extLst>
                      </p:cNvPr>
                      <p:cNvPicPr/>
                      <p:nvPr/>
                    </p:nvPicPr>
                    <p:blipFill>
                      <a:blip r:embed="rId15"/>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37CF7FD-7E86-DA29-DD4D-4E2F44303B7E}"/>
              </a:ext>
            </a:extLst>
          </p:cNvPr>
          <p:cNvSpPr>
            <a:spLocks noGrp="1"/>
          </p:cNvSpPr>
          <p:nvPr>
            <p:ph type="title"/>
            <p:custDataLst>
              <p:tags r:id="rId3"/>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Weighting Factor in TFST</a:t>
            </a:r>
          </a:p>
        </p:txBody>
      </p:sp>
      <p:sp>
        <p:nvSpPr>
          <p:cNvPr id="5" name="Rectangle 4">
            <a:extLst>
              <a:ext uri="{FF2B5EF4-FFF2-40B4-BE49-F238E27FC236}">
                <a16:creationId xmlns:a16="http://schemas.microsoft.com/office/drawing/2014/main" id="{9B8EF0BA-9322-4A0C-72BE-555FEA61A646}"/>
              </a:ext>
            </a:extLst>
          </p:cNvPr>
          <p:cNvSpPr/>
          <p:nvPr>
            <p:custDataLst>
              <p:tags r:id="rId4"/>
            </p:custDataLst>
          </p:nvPr>
        </p:nvSpPr>
        <p:spPr>
          <a:xfrm>
            <a:off x="342900" y="1285875"/>
            <a:ext cx="3441103" cy="2914400"/>
          </a:xfrm>
          <a:prstGeom prst="rect">
            <a:avLst/>
          </a:prstGeom>
          <a:noFill/>
          <a:ln>
            <a:noFill/>
          </a:ln>
        </p:spPr>
        <p:txBody>
          <a:bodyPr spcFirstLastPara="1" wrap="square" lIns="6858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solidFill>
                  <a:schemeClr val="tx1"/>
                </a:solidFill>
              </a:rPr>
              <a:t>Constant weighting assigns a fixed α, usually 0.5, equally weighting historical (TT) and real-time (PT) data.
Linear weighting decreases α linearly from 1 to 0 as shipment progresses, shifting weight from TT to PT.
Polynomial weighting uses a parameter ⟨TT⟩ controlling average TT weight, allowing flexible decay shapes for α(τ).
Optimization of ⟨TT⟩ minimizes prediction error, adapting weighting to shipment variability per site–carrier pair.
Optimized polynomial weighting improves accuracy by balancing historical and real-time components dynamically.</a:t>
            </a:r>
          </a:p>
        </p:txBody>
      </p:sp>
      <p:sp>
        <p:nvSpPr>
          <p:cNvPr id="9" name="Text Placeholder 1">
            <a:extLst>
              <a:ext uri="{FF2B5EF4-FFF2-40B4-BE49-F238E27FC236}">
                <a16:creationId xmlns:a16="http://schemas.microsoft.com/office/drawing/2014/main" id="{462367B9-C0C6-90A2-8440-9FAEA3FCB664}"/>
              </a:ext>
            </a:extLst>
          </p:cNvPr>
          <p:cNvSpPr txBox="1">
            <a:spLocks/>
          </p:cNvSpPr>
          <p:nvPr>
            <p:custDataLst>
              <p:tags r:id="rId5"/>
            </p:custDataLst>
          </p:nvPr>
        </p:nvSpPr>
        <p:spPr>
          <a:xfrm>
            <a:off x="3880533" y="996255"/>
            <a:ext cx="4918186" cy="288036"/>
          </a:xfrm>
          <a:prstGeom prst="rect">
            <a:avLst/>
          </a:prstGeom>
          <a:solidFill>
            <a:schemeClr val="accent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Weighting Factor Functions and Optimization</a:t>
            </a:r>
          </a:p>
        </p:txBody>
      </p:sp>
      <p:graphicFrame>
        <p:nvGraphicFramePr>
          <p:cNvPr id="10" name="Content Placeholder 8">
            <a:extLst>
              <a:ext uri="{FF2B5EF4-FFF2-40B4-BE49-F238E27FC236}">
                <a16:creationId xmlns:a16="http://schemas.microsoft.com/office/drawing/2014/main" id="{C9020517-C139-BAE8-6310-A5F792FDFC4D}"/>
              </a:ext>
            </a:extLst>
          </p:cNvPr>
          <p:cNvGraphicFramePr>
            <a:graphicFrameLocks/>
          </p:cNvGraphicFramePr>
          <p:nvPr>
            <p:custDataLst>
              <p:tags r:id="rId6"/>
            </p:custDataLst>
          </p:nvPr>
        </p:nvGraphicFramePr>
        <p:xfrm>
          <a:off x="3880821" y="1284215"/>
          <a:ext cx="4922662" cy="2806380"/>
        </p:xfrm>
        <a:graphic>
          <a:graphicData uri="http://schemas.openxmlformats.org/drawingml/2006/chart">
            <c:chart xmlns:c="http://schemas.openxmlformats.org/drawingml/2006/chart" xmlns:r="http://schemas.openxmlformats.org/officeDocument/2006/relationships" r:id="rId16"/>
          </a:graphicData>
        </a:graphic>
      </p:graphicFrame>
      <p:sp>
        <p:nvSpPr>
          <p:cNvPr id="11" name="Rectangle 10">
            <a:extLst>
              <a:ext uri="{FF2B5EF4-FFF2-40B4-BE49-F238E27FC236}">
                <a16:creationId xmlns:a16="http://schemas.microsoft.com/office/drawing/2014/main" id="{6BBDDEC1-AA0D-C17B-012C-467B567ED31D}"/>
              </a:ext>
            </a:extLst>
          </p:cNvPr>
          <p:cNvSpPr/>
          <p:nvPr>
            <p:custDataLst>
              <p:tags r:id="rId7"/>
            </p:custDataLst>
          </p:nvPr>
        </p:nvSpPr>
        <p:spPr>
          <a:xfrm>
            <a:off x="5747002" y="2161054"/>
            <a:ext cx="1829072" cy="526389"/>
          </a:xfrm>
          <a:prstGeom prst="rect">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68580" tIns="68580" rIns="68580" bIns="68580" rtlCol="0" anchor="ctr">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spcAft>
                <a:spcPts val="900"/>
              </a:spcAft>
            </a:pPr>
            <a:r>
              <a:rPr lang="en-US" sz="900" noProof="1">
                <a:solidFill>
                  <a:schemeClr val="accent3"/>
                </a:solidFill>
              </a:rPr>
              <a:t>Optimized polynomial weighting dynamically balances historical &amp; real-time estimates.</a:t>
            </a:r>
          </a:p>
        </p:txBody>
      </p:sp>
      <p:sp>
        <p:nvSpPr>
          <p:cNvPr id="12" name="Google Shape;10527;p9415">
            <a:extLst>
              <a:ext uri="{FF2B5EF4-FFF2-40B4-BE49-F238E27FC236}">
                <a16:creationId xmlns:a16="http://schemas.microsoft.com/office/drawing/2014/main" id="{A6D0CA2A-B9C8-FD4D-A317-D466F1B68BF2}"/>
              </a:ext>
            </a:extLst>
          </p:cNvPr>
          <p:cNvSpPr txBox="1"/>
          <p:nvPr>
            <p:custDataLst>
              <p:tags r:id="rId8"/>
            </p:custDataLst>
          </p:nvPr>
        </p:nvSpPr>
        <p:spPr>
          <a:xfrm>
            <a:off x="342900" y="996254"/>
            <a:ext cx="3441103"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Weighting Factor Functions</a:t>
            </a:r>
          </a:p>
        </p:txBody>
      </p:sp>
      <p:sp>
        <p:nvSpPr>
          <p:cNvPr id="2" name="Text Placeholder 3">
            <a:extLst>
              <a:ext uri="{FF2B5EF4-FFF2-40B4-BE49-F238E27FC236}">
                <a16:creationId xmlns:a16="http://schemas.microsoft.com/office/drawing/2014/main" id="{6F8DB864-807D-9AB5-C319-A2D4E81DCB9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cxnSp>
        <p:nvCxnSpPr>
          <p:cNvPr id="4" name="Google Shape;559;p88">
            <a:extLst>
              <a:ext uri="{FF2B5EF4-FFF2-40B4-BE49-F238E27FC236}">
                <a16:creationId xmlns:a16="http://schemas.microsoft.com/office/drawing/2014/main" id="{6B08DE3F-6EAA-BA99-4F1A-87A50F7BD0D2}"/>
              </a:ext>
            </a:extLst>
          </p:cNvPr>
          <p:cNvCxnSpPr>
            <a:cxnSpLocks/>
          </p:cNvCxnSpPr>
          <p:nvPr/>
        </p:nvCxnSpPr>
        <p:spPr>
          <a:xfrm>
            <a:off x="345283" y="4201846"/>
            <a:ext cx="8455817" cy="0"/>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D42CA4B7-B254-AED5-0B2C-C8DBFDC58987}"/>
              </a:ext>
            </a:extLst>
          </p:cNvPr>
          <p:cNvSpPr txBox="1">
            <a:spLocks/>
          </p:cNvSpPr>
          <p:nvPr>
            <p:custDataLst>
              <p:tags r:id="rId10"/>
            </p:custDataLst>
          </p:nvPr>
        </p:nvSpPr>
        <p:spPr>
          <a:xfrm>
            <a:off x="342900" y="4205079"/>
            <a:ext cx="8458200" cy="463153"/>
          </a:xfrm>
          <a:prstGeom prst="rect">
            <a:avLst/>
          </a:prstGeom>
          <a:noFill/>
        </p:spPr>
        <p:txBody>
          <a:bodyPr vert="horz" lIns="0" tIns="68580" rIns="68580" bIns="68580" rtlCol="0" anchor="ctr">
            <a:normAutofit fontScale="85000"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172641">
              <a:lnSpc>
                <a:spcPct val="110000"/>
              </a:lnSpc>
            </a:pPr>
            <a:r>
              <a:rPr lang="en-US" sz="975" noProof="1">
                <a:solidFill>
                  <a:schemeClr val="accent3"/>
                </a:solidFill>
              </a:rPr>
              <a:t>The weighting factor α balances historical shipment time estimates (TT) and real-time path-based predictions (PT) in the TFST indicator. Constant, linear, and polynomial functions allow flexible adaptation to shipment progress. Optimizing polynomial parameters improves accuracy by adjusting reliance on historical vs. real-time data based on shipment variability.</a:t>
            </a:r>
          </a:p>
        </p:txBody>
      </p:sp>
      <p:sp>
        <p:nvSpPr>
          <p:cNvPr id="8" name="Triangle 7">
            <a:extLst>
              <a:ext uri="{FF2B5EF4-FFF2-40B4-BE49-F238E27FC236}">
                <a16:creationId xmlns:a16="http://schemas.microsoft.com/office/drawing/2014/main" id="{CD31E78D-6BFF-D3C3-4777-0B0AC25F7493}"/>
              </a:ext>
            </a:extLst>
          </p:cNvPr>
          <p:cNvSpPr/>
          <p:nvPr/>
        </p:nvSpPr>
        <p:spPr>
          <a:xfrm rot="5400000">
            <a:off x="315468" y="4314962"/>
            <a:ext cx="137160" cy="822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noProof="1"/>
          </a:p>
        </p:txBody>
      </p:sp>
      <p:grpSp>
        <p:nvGrpSpPr>
          <p:cNvPr id="13" name="Group 12">
            <a:extLst>
              <a:ext uri="{FF2B5EF4-FFF2-40B4-BE49-F238E27FC236}">
                <a16:creationId xmlns:a16="http://schemas.microsoft.com/office/drawing/2014/main" id="{87B08782-8CDE-A88F-97BF-B115674A4D6C}"/>
              </a:ext>
            </a:extLst>
          </p:cNvPr>
          <p:cNvGrpSpPr/>
          <p:nvPr>
            <p:custDataLst>
              <p:tags r:id="rId11"/>
            </p:custDataLst>
          </p:nvPr>
        </p:nvGrpSpPr>
        <p:grpSpPr>
          <a:xfrm>
            <a:off x="7080452" y="121963"/>
            <a:ext cx="1932109" cy="976146"/>
            <a:chOff x="5326996" y="628184"/>
            <a:chExt cx="2576145" cy="1301528"/>
          </a:xfrm>
        </p:grpSpPr>
        <p:sp>
          <p:nvSpPr>
            <p:cNvPr id="14" name="Rounded Rectangle 13">
              <a:extLst>
                <a:ext uri="{FF2B5EF4-FFF2-40B4-BE49-F238E27FC236}">
                  <a16:creationId xmlns:a16="http://schemas.microsoft.com/office/drawing/2014/main" id="{A3BC6E27-7ED4-2979-FB1A-C9FA5CE521A2}"/>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5" name="Graphic 14">
              <a:extLst>
                <a:ext uri="{FF2B5EF4-FFF2-40B4-BE49-F238E27FC236}">
                  <a16:creationId xmlns:a16="http://schemas.microsoft.com/office/drawing/2014/main" id="{841B1DDB-F8B7-A664-0701-2B39E7B8E8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6" name="Freeform 15">
              <a:extLst>
                <a:ext uri="{FF2B5EF4-FFF2-40B4-BE49-F238E27FC236}">
                  <a16:creationId xmlns:a16="http://schemas.microsoft.com/office/drawing/2014/main" id="{DB45E8DF-ECEE-8830-AEEE-582B021534B3}"/>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7" name="TextBox 16">
            <a:extLst>
              <a:ext uri="{FF2B5EF4-FFF2-40B4-BE49-F238E27FC236}">
                <a16:creationId xmlns:a16="http://schemas.microsoft.com/office/drawing/2014/main" id="{FEEA29B3-2C24-2E58-0B60-311861B812F8}"/>
              </a:ext>
            </a:extLst>
          </p:cNvPr>
          <p:cNvSpPr txBox="1"/>
          <p:nvPr>
            <p:custDataLst>
              <p:tags r:id="rId12"/>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Customize the chart with your own shipment progress data and highlight the optimal weighting factor for your supply chain's variability.</a:t>
            </a:r>
          </a:p>
        </p:txBody>
      </p:sp>
    </p:spTree>
    <p:custDataLst>
      <p:tags r:id="rId1"/>
    </p:custDataLst>
    <p:extLst>
      <p:ext uri="{BB962C8B-B14F-4D97-AF65-F5344CB8AC3E}">
        <p14:creationId xmlns:p14="http://schemas.microsoft.com/office/powerpoint/2010/main" val="289416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6"/>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Realtime Indicators Implementation</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1397881" y="841068"/>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Overall Residence Index (ORI) measures processing times at intermediate facilities using differences in consecutive tracking event timestamps.
Due to limited data, ORI distributions are approximated by descriptive statistics rather than fitted models.
The Overall Transit Index (OTI) quantifies travel times between locations, derived from timestamp differences of consecutive events at distinct nodes.
Outlier removal through interquartile range filtering improves data quality for both ORI and OTI computations.</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342900" y="841068"/>
            <a:ext cx="1054982"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Residence and Transit Indices</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1397881" y="2217842"/>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The Traffic Meta Index (TMI) incorporates real-time traffic data normalized between 0 (no congestion) and 1 (extreme congestion).
Transportation mode is heuristically inferred using geodesic distance and average speed thresholds to ensure TMI relevance only for road transport.
The Weather Meta Index (WMI) scores adverse weather impacts based on categorical weather conditions and temperature using heuristic scoring functions.
Route-level WMI is computed via interpolation of weather scores along the path, with the maximum score used to represent severity.</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342900" y="2217842"/>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Traffic and Weather Meta Indices</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a:off x="342900" y="2180965"/>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REALTIME INDICATORS</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649810" y="257175"/>
            <a:ext cx="2237015" cy="4629150"/>
          </a:xfrm>
          <a:prstGeom prst="rect">
            <a:avLst/>
          </a:prstGeom>
          <a:solidFill>
            <a:schemeClr val="bg2"/>
          </a:solidFill>
        </p:spPr>
        <p:txBody>
          <a:bodyPr vert="horz" lIns="342900" tIns="68580" rIns="27432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975" noProof="1">
                <a:solidFill>
                  <a:schemeClr val="accent3"/>
                </a:solidFill>
              </a:rPr>
              <a:t>The implementation of realtime indicators integrates historical data with dynamic inputs such as traffic, weather, and shipment progress. Key components include the Overall Residence Index (ORI) and Overall Transit Index (OTI), which quantify processing and transit times, the Traffic and Weather Meta Indices (TMI and WMI) that incorporate external conditions, and a machine learning-based Dynamic Route Time (DRT) model that refines travel time estimates, enhancing prediction accuracy under operational variability.</a:t>
            </a: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1397881" y="3594616"/>
            <a:ext cx="5143500" cy="130302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938" noProof="1"/>
              <a:t>DRT implementation uses features including geodesic distance, historical route time, and real-time traffic and weather indices to predict travel durations.
The model employs XGBoost regression tuned with training data augmented through route concatenation to improve generalization.
Interval estimates for DRT are derived from prediction errors using the Mean Absolute Percentage Error (MAPE) to produce uncertainty bounds.
Current implementation uses a heuristic multiplicative interval; advanced methods like quantile regression are planned for future refinement.</a:t>
            </a:r>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342899" y="3594616"/>
            <a:ext cx="1054983" cy="1303020"/>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38" noProof="1"/>
              <a:t>Dynamic Route Time (DRT) Machine Learning Model</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342900" y="3557738"/>
            <a:ext cx="61722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7F56D8A-7C20-A623-62FC-AD4B8109BDBA}"/>
              </a:ext>
            </a:extLst>
          </p:cNvPr>
          <p:cNvGrpSpPr/>
          <p:nvPr>
            <p:custDataLst>
              <p:tags r:id="rId12"/>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6577D04B-827D-980B-F22C-1077FEEA0FEE}"/>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AB71FB2-6885-9E8C-2BF5-90D4A966E7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0548" y="734271"/>
              <a:ext cx="219238" cy="219238"/>
            </a:xfrm>
            <a:prstGeom prst="rect">
              <a:avLst/>
            </a:prstGeom>
          </p:spPr>
        </p:pic>
        <p:sp>
          <p:nvSpPr>
            <p:cNvPr id="14" name="Freeform 13">
              <a:extLst>
                <a:ext uri="{FF2B5EF4-FFF2-40B4-BE49-F238E27FC236}">
                  <a16:creationId xmlns:a16="http://schemas.microsoft.com/office/drawing/2014/main" id="{AAF41FA2-033F-D04E-D750-A1130873F5E8}"/>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B93E9275-39C2-6115-62A4-109AA3DCDD2F}"/>
              </a:ext>
            </a:extLst>
          </p:cNvPr>
          <p:cNvSpPr txBox="1"/>
          <p:nvPr>
            <p:custDataLst>
              <p:tags r:id="rId13"/>
            </p:custDataLst>
          </p:nvPr>
        </p:nvSpPr>
        <p:spPr>
          <a:xfrm>
            <a:off x="7164442" y="407152"/>
            <a:ext cx="1763699" cy="618768"/>
          </a:xfrm>
          <a:prstGeom prst="rect">
            <a:avLst/>
          </a:prstGeom>
          <a:noFill/>
        </p:spPr>
        <p:txBody>
          <a:bodyPr wrap="square" lIns="0" tIns="34290" rIns="0" bIns="0" rtlCol="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Include brief examples of how traffic congestion or weather events can impact shipment times to make the technical content relatable and emphasize real-world application.</a:t>
            </a:r>
          </a:p>
        </p:txBody>
      </p:sp>
    </p:spTree>
    <p:custDataLst>
      <p:tags r:id="rId1"/>
    </p:custDataLst>
    <p:extLst>
      <p:ext uri="{BB962C8B-B14F-4D97-AF65-F5344CB8AC3E}">
        <p14:creationId xmlns:p14="http://schemas.microsoft.com/office/powerpoint/2010/main" val="3966949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D878E-617F-E340-7F6D-1326BE5CBC3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A67B87-7F92-DB6F-12F2-65CFBE7A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B9BE9D-5053-FCC9-DE56-8E2B75DED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77D4BB-4AD5-D57E-4B2C-FDDA3C0CD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2E52D5-690D-8A0C-0BD1-EEB1164C2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B9A8F4-43EB-5B1B-9539-49E8E1C17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93FEB8-9CF1-6DE6-C4CE-329DAEEF879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err="1">
                <a:solidFill>
                  <a:srgbClr val="FFFFFF"/>
                </a:solidFill>
              </a:rPr>
              <a:t>Protoype</a:t>
            </a:r>
            <a:r>
              <a:rPr lang="en-US" sz="3600" dirty="0">
                <a:solidFill>
                  <a:srgbClr val="FFFFFF"/>
                </a:solidFill>
              </a:rPr>
              <a:t> &amp; Results</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0C5B7B18-03F8-AC29-9538-2F2E1B40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0ED136-86B0-D126-8F48-26E517BF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621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FAA1-7B97-4B53-2524-91363EAB9BEC}"/>
            </a:ext>
          </a:extLst>
        </p:cNvPr>
        <p:cNvGrpSpPr/>
        <p:nvPr/>
      </p:nvGrpSpPr>
      <p:grpSpPr>
        <a:xfrm>
          <a:off x="0" y="0"/>
          <a:ext cx="0" cy="0"/>
          <a:chOff x="0" y="0"/>
          <a:chExt cx="0" cy="0"/>
        </a:xfrm>
      </p:grpSpPr>
      <p:sp>
        <p:nvSpPr>
          <p:cNvPr id="6" name="Google Shape;10527;p9415">
            <a:extLst>
              <a:ext uri="{FF2B5EF4-FFF2-40B4-BE49-F238E27FC236}">
                <a16:creationId xmlns:a16="http://schemas.microsoft.com/office/drawing/2014/main" id="{82B1E47E-01EA-3E84-4D15-85422749CE50}"/>
              </a:ext>
            </a:extLst>
          </p:cNvPr>
          <p:cNvSpPr txBox="1"/>
          <p:nvPr>
            <p:custDataLst>
              <p:tags r:id="rId2"/>
            </p:custDataLst>
          </p:nvPr>
        </p:nvSpPr>
        <p:spPr>
          <a:xfrm>
            <a:off x="358376" y="969263"/>
            <a:ext cx="2743200" cy="288036"/>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50" noProof="1"/>
              <a:t>Relational Data Model</a:t>
            </a:r>
          </a:p>
        </p:txBody>
      </p:sp>
      <p:graphicFrame>
        <p:nvGraphicFramePr>
          <p:cNvPr id="5" name="think-cell data - do not delete" hidden="1">
            <a:extLst>
              <a:ext uri="{FF2B5EF4-FFF2-40B4-BE49-F238E27FC236}">
                <a16:creationId xmlns:a16="http://schemas.microsoft.com/office/drawing/2014/main" id="{04C43F0B-FE13-94A3-3B4C-694562F64EC6}"/>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04C43F0B-FE13-94A3-3B4C-694562F64EC6}"/>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24D485-912F-F171-7147-13EEFD051C9F}"/>
              </a:ext>
            </a:extLst>
          </p:cNvPr>
          <p:cNvSpPr>
            <a:spLocks noGrp="1"/>
          </p:cNvSpPr>
          <p:nvPr>
            <p:ph type="title"/>
            <p:custDataLst>
              <p:tags r:id="rId4"/>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Prototype Architecture</a:t>
            </a:r>
          </a:p>
        </p:txBody>
      </p:sp>
      <p:sp>
        <p:nvSpPr>
          <p:cNvPr id="7" name="Google Shape;703;p114">
            <a:extLst>
              <a:ext uri="{FF2B5EF4-FFF2-40B4-BE49-F238E27FC236}">
                <a16:creationId xmlns:a16="http://schemas.microsoft.com/office/drawing/2014/main" id="{4F8CCD4B-17E9-859F-3DD6-630379FB7E18}"/>
              </a:ext>
            </a:extLst>
          </p:cNvPr>
          <p:cNvSpPr txBox="1"/>
          <p:nvPr>
            <p:custDataLst>
              <p:tags r:id="rId5"/>
            </p:custDataLst>
          </p:nvPr>
        </p:nvSpPr>
        <p:spPr>
          <a:xfrm>
            <a:off x="34289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data model stores raw measurements and computed indicators within a flexible relational schema, enabling easy updates and recalculations as new data or methods become available.</a:t>
            </a:r>
          </a:p>
        </p:txBody>
      </p:sp>
      <p:sp>
        <p:nvSpPr>
          <p:cNvPr id="17" name="Google Shape;703;p114">
            <a:extLst>
              <a:ext uri="{FF2B5EF4-FFF2-40B4-BE49-F238E27FC236}">
                <a16:creationId xmlns:a16="http://schemas.microsoft.com/office/drawing/2014/main" id="{213734C3-BFEB-A20F-DD9D-D748DFFC38BB}"/>
              </a:ext>
            </a:extLst>
          </p:cNvPr>
          <p:cNvSpPr txBox="1"/>
          <p:nvPr>
            <p:custDataLst>
              <p:tags r:id="rId6"/>
            </p:custDataLst>
          </p:nvPr>
        </p:nvSpPr>
        <p:spPr>
          <a:xfrm>
            <a:off x="3208139"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The system utilizes AWS Lambda functions and layers to modularize components such as graph management, indicator computation, machine learning inference, and external API interactions, ensuring scalability and maintainability.</a:t>
            </a:r>
          </a:p>
        </p:txBody>
      </p:sp>
      <p:sp>
        <p:nvSpPr>
          <p:cNvPr id="18" name="Google Shape;10527;p9415">
            <a:extLst>
              <a:ext uri="{FF2B5EF4-FFF2-40B4-BE49-F238E27FC236}">
                <a16:creationId xmlns:a16="http://schemas.microsoft.com/office/drawing/2014/main" id="{4C0B0EA8-184B-E8BE-422D-1BF62FF5126D}"/>
              </a:ext>
            </a:extLst>
          </p:cNvPr>
          <p:cNvSpPr txBox="1"/>
          <p:nvPr>
            <p:custDataLst>
              <p:tags r:id="rId7"/>
            </p:custDataLst>
          </p:nvPr>
        </p:nvSpPr>
        <p:spPr>
          <a:xfrm>
            <a:off x="3208139"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AWS Lambda-Based Architecture</a:t>
            </a:r>
          </a:p>
        </p:txBody>
      </p:sp>
      <p:sp>
        <p:nvSpPr>
          <p:cNvPr id="19" name="Google Shape;703;p114">
            <a:extLst>
              <a:ext uri="{FF2B5EF4-FFF2-40B4-BE49-F238E27FC236}">
                <a16:creationId xmlns:a16="http://schemas.microsoft.com/office/drawing/2014/main" id="{14DBA0D8-08D0-6F64-BA10-FEC6D924F3FE}"/>
              </a:ext>
            </a:extLst>
          </p:cNvPr>
          <p:cNvSpPr txBox="1"/>
          <p:nvPr>
            <p:custDataLst>
              <p:tags r:id="rId8"/>
            </p:custDataLst>
          </p:nvPr>
        </p:nvSpPr>
        <p:spPr>
          <a:xfrm>
            <a:off x="6057900" y="3310980"/>
            <a:ext cx="2743200" cy="1026467"/>
          </a:xfrm>
          <a:prstGeom prst="rect">
            <a:avLst/>
          </a:prstGeom>
          <a:noFill/>
          <a:ln>
            <a:noFill/>
          </a:ln>
        </p:spPr>
        <p:txBody>
          <a:bodyPr spcFirstLastPara="1" wrap="square" lIns="0" tIns="6858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938" noProof="1">
                <a:solidFill>
                  <a:schemeClr val="tx2"/>
                </a:solidFill>
              </a:rPr>
              <a:t>Model hyperparameters are centrally stored in a configuration database, allowing dynamic tuning of model settings such as weighting factors, confidence thresholds, and path extraction limits via an intuitive dashboard.</a:t>
            </a:r>
          </a:p>
        </p:txBody>
      </p:sp>
      <p:sp>
        <p:nvSpPr>
          <p:cNvPr id="20" name="Google Shape;10527;p9415">
            <a:extLst>
              <a:ext uri="{FF2B5EF4-FFF2-40B4-BE49-F238E27FC236}">
                <a16:creationId xmlns:a16="http://schemas.microsoft.com/office/drawing/2014/main" id="{58D1BE8B-3F7D-B56F-0506-FC00D270825D}"/>
              </a:ext>
            </a:extLst>
          </p:cNvPr>
          <p:cNvSpPr txBox="1"/>
          <p:nvPr>
            <p:custDataLst>
              <p:tags r:id="rId9"/>
            </p:custDataLst>
          </p:nvPr>
        </p:nvSpPr>
        <p:spPr>
          <a:xfrm>
            <a:off x="6057900" y="969264"/>
            <a:ext cx="2743200" cy="295723"/>
          </a:xfrm>
          <a:prstGeom prst="rect">
            <a:avLst/>
          </a:prstGeom>
          <a:noFill/>
          <a:ln>
            <a:noFill/>
          </a:ln>
        </p:spPr>
        <p:txBody>
          <a:bodyPr spcFirstLastPara="1" wrap="square" lIns="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Hyperparameter Management</a:t>
            </a:r>
          </a:p>
        </p:txBody>
      </p:sp>
      <p:sp>
        <p:nvSpPr>
          <p:cNvPr id="2" name="Text Placeholder 3">
            <a:extLst>
              <a:ext uri="{FF2B5EF4-FFF2-40B4-BE49-F238E27FC236}">
                <a16:creationId xmlns:a16="http://schemas.microsoft.com/office/drawing/2014/main" id="{7219CC8D-2A65-DC4D-19F5-F9A05D5C2073}"/>
              </a:ext>
            </a:extLst>
          </p:cNvPr>
          <p:cNvSpPr txBox="1">
            <a:spLocks/>
          </p:cNvSpPr>
          <p:nvPr>
            <p:custDataLst>
              <p:tags r:id="rId10"/>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8" name="Text Placeholder 4">
            <a:extLst>
              <a:ext uri="{FF2B5EF4-FFF2-40B4-BE49-F238E27FC236}">
                <a16:creationId xmlns:a16="http://schemas.microsoft.com/office/drawing/2014/main" id="{179AEC69-88AB-C377-3179-4C7A95D665ED}"/>
              </a:ext>
            </a:extLst>
          </p:cNvPr>
          <p:cNvSpPr txBox="1">
            <a:spLocks/>
          </p:cNvSpPr>
          <p:nvPr>
            <p:custDataLst>
              <p:tags r:id="rId11"/>
            </p:custDataLst>
          </p:nvPr>
        </p:nvSpPr>
        <p:spPr>
          <a:xfrm>
            <a:off x="342900" y="4337446"/>
            <a:ext cx="8458200" cy="463153"/>
          </a:xfrm>
          <a:prstGeom prst="rect">
            <a:avLst/>
          </a:prstGeom>
          <a:solidFill>
            <a:schemeClr val="bg2"/>
          </a:solidFill>
        </p:spPr>
        <p:txBody>
          <a:bodyPr vert="horz" lIns="68580" tIns="68580" rIns="68580" bIns="6858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938" noProof="1">
                <a:solidFill>
                  <a:schemeClr val="accent3"/>
                </a:solidFill>
              </a:rPr>
              <a:t>The prototype leverages a flexible relational data model and a modular AWS Lambda-based architecture to deliver scalable, maintainable, and configurable supply chain delay predictions.</a:t>
            </a:r>
          </a:p>
        </p:txBody>
      </p:sp>
      <p:pic>
        <p:nvPicPr>
          <p:cNvPr id="9" name="Picture 8" descr="image_0">
            <a:extLst>
              <a:ext uri="{FF2B5EF4-FFF2-40B4-BE49-F238E27FC236}">
                <a16:creationId xmlns:a16="http://schemas.microsoft.com/office/drawing/2014/main" id="{1BB47316-53EF-7065-8912-6D4E14C88369}"/>
              </a:ext>
            </a:extLst>
          </p:cNvPr>
          <p:cNvPicPr>
            <a:picLocks noChangeAspect="1" noChangeArrowheads="1"/>
          </p:cNvPicPr>
          <p:nvPr>
            <p:custDataLst>
              <p:tags r:id="rId12"/>
            </p:custDataLst>
          </p:nvPr>
        </p:nvPicPr>
        <p:blipFill rotWithShape="1">
          <a:blip r:embed="rId20" cstate="screen">
            <a:extLst>
              <a:ext uri="{28A0092B-C50C-407E-A947-70E740481C1C}">
                <a14:useLocalDpi xmlns:a14="http://schemas.microsoft.com/office/drawing/2010/main"/>
              </a:ext>
            </a:extLst>
          </a:blip>
          <a:srcRect l="5329" r="5329"/>
          <a:stretch/>
        </p:blipFill>
        <p:spPr bwMode="auto">
          <a:xfrm>
            <a:off x="354509" y="1264986"/>
            <a:ext cx="2731590" cy="203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9E6900-8096-9FF7-5288-D7744FEB1847}"/>
              </a:ext>
            </a:extLst>
          </p:cNvPr>
          <p:cNvPicPr>
            <a:picLocks noChangeAspect="1" noChangeArrowheads="1"/>
          </p:cNvPicPr>
          <p:nvPr>
            <p:custDataLst>
              <p:tags r:id="rId13"/>
            </p:custDataLst>
          </p:nvPr>
        </p:nvPicPr>
        <p:blipFill rotWithShape="1">
          <a:blip r:embed="rId21" cstate="screen">
            <a:extLst>
              <a:ext uri="{28A0092B-C50C-407E-A947-70E740481C1C}">
                <a14:useLocalDpi xmlns:a14="http://schemas.microsoft.com/office/drawing/2010/main"/>
              </a:ext>
            </a:extLst>
          </a:blip>
          <a:srcRect l="5329" r="5329"/>
          <a:stretch/>
        </p:blipFill>
        <p:spPr bwMode="auto">
          <a:xfrm>
            <a:off x="3208139"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A8F5F5-FF6A-AE7C-8E12-C4C52BA130B8}"/>
              </a:ext>
            </a:extLst>
          </p:cNvPr>
          <p:cNvPicPr>
            <a:picLocks noChangeAspect="1" noChangeArrowheads="1"/>
          </p:cNvPicPr>
          <p:nvPr>
            <p:custDataLst>
              <p:tags r:id="rId14"/>
            </p:custDataLst>
          </p:nvPr>
        </p:nvPicPr>
        <p:blipFill rotWithShape="1">
          <a:blip r:embed="rId22" cstate="screen">
            <a:extLst>
              <a:ext uri="{28A0092B-C50C-407E-A947-70E740481C1C}">
                <a14:useLocalDpi xmlns:a14="http://schemas.microsoft.com/office/drawing/2010/main"/>
              </a:ext>
            </a:extLst>
          </a:blip>
          <a:srcRect l="5329" r="5329"/>
          <a:stretch/>
        </p:blipFill>
        <p:spPr bwMode="auto">
          <a:xfrm>
            <a:off x="6057900" y="1257299"/>
            <a:ext cx="2731590" cy="203830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777746-2B89-C43A-ED54-E2859F570618}"/>
              </a:ext>
            </a:extLst>
          </p:cNvPr>
          <p:cNvGrpSpPr/>
          <p:nvPr>
            <p:custDataLst>
              <p:tags r:id="rId15"/>
            </p:custDataLst>
          </p:nvPr>
        </p:nvGrpSpPr>
        <p:grpSpPr>
          <a:xfrm>
            <a:off x="7080452" y="121963"/>
            <a:ext cx="1932109" cy="976146"/>
            <a:chOff x="5326996" y="628184"/>
            <a:chExt cx="2576145" cy="1301528"/>
          </a:xfrm>
        </p:grpSpPr>
        <p:sp>
          <p:nvSpPr>
            <p:cNvPr id="11" name="Rounded Rectangle 10">
              <a:extLst>
                <a:ext uri="{FF2B5EF4-FFF2-40B4-BE49-F238E27FC236}">
                  <a16:creationId xmlns:a16="http://schemas.microsoft.com/office/drawing/2014/main" id="{E53EEEF6-2421-6C3D-7F6F-E2D765EA451F}"/>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12" name="Graphic 11">
              <a:extLst>
                <a:ext uri="{FF2B5EF4-FFF2-40B4-BE49-F238E27FC236}">
                  <a16:creationId xmlns:a16="http://schemas.microsoft.com/office/drawing/2014/main" id="{5032E5EF-37F2-DD28-BE4A-BF5EB24DD1A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40548" y="734271"/>
              <a:ext cx="219238" cy="219238"/>
            </a:xfrm>
            <a:prstGeom prst="rect">
              <a:avLst/>
            </a:prstGeom>
          </p:spPr>
        </p:pic>
        <p:sp>
          <p:nvSpPr>
            <p:cNvPr id="13" name="Freeform 12">
              <a:extLst>
                <a:ext uri="{FF2B5EF4-FFF2-40B4-BE49-F238E27FC236}">
                  <a16:creationId xmlns:a16="http://schemas.microsoft.com/office/drawing/2014/main" id="{7D0B7048-2029-A8D5-BF0B-F67FC9FCB135}"/>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6" name="TextBox 15">
            <a:extLst>
              <a:ext uri="{FF2B5EF4-FFF2-40B4-BE49-F238E27FC236}">
                <a16:creationId xmlns:a16="http://schemas.microsoft.com/office/drawing/2014/main" id="{79E72EBB-D5BA-0BEE-15FD-F21D490B9770}"/>
              </a:ext>
            </a:extLst>
          </p:cNvPr>
          <p:cNvSpPr txBox="1"/>
          <p:nvPr>
            <p:custDataLst>
              <p:tags r:id="rId16"/>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Use detailed architectural diagrams or flowcharts of your prototype system to enhance audience understanding and engagement.</a:t>
            </a:r>
          </a:p>
        </p:txBody>
      </p:sp>
    </p:spTree>
    <p:custDataLst>
      <p:tags r:id="rId1"/>
    </p:custDataLst>
    <p:extLst>
      <p:ext uri="{BB962C8B-B14F-4D97-AF65-F5344CB8AC3E}">
        <p14:creationId xmlns:p14="http://schemas.microsoft.com/office/powerpoint/2010/main" val="289585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5BB4A-1EF0-1866-E5D9-CD84F2EF62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9E6CC9C-2FF0-17E0-DF4B-BB06D8C3E4A6}"/>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2ECE44AE-5166-D111-24AE-1B9FE1D2BC21}"/>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A6477FD-FA9D-1754-467F-10B179A69A6A}"/>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Evaluation Results and Findings</a:t>
            </a:r>
          </a:p>
        </p:txBody>
      </p:sp>
      <p:sp>
        <p:nvSpPr>
          <p:cNvPr id="2" name="Text Placeholder 3">
            <a:extLst>
              <a:ext uri="{FF2B5EF4-FFF2-40B4-BE49-F238E27FC236}">
                <a16:creationId xmlns:a16="http://schemas.microsoft.com/office/drawing/2014/main" id="{9AFD34B8-B29C-2059-8C41-BC1FB103663D}"/>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PROTOTYPE &amp; Results</a:t>
            </a:r>
          </a:p>
        </p:txBody>
      </p:sp>
      <p:sp>
        <p:nvSpPr>
          <p:cNvPr id="17" name="Text Placeholder 4">
            <a:extLst>
              <a:ext uri="{FF2B5EF4-FFF2-40B4-BE49-F238E27FC236}">
                <a16:creationId xmlns:a16="http://schemas.microsoft.com/office/drawing/2014/main" id="{B5E3AF68-79DA-7CC0-28E2-27CE8D7590F8}"/>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48756FAB-4BF3-86CE-0316-7A4D2D6CF087}"/>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8A0E3C85-A4FB-EED8-BC5C-196CC093CFE9}"/>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DE0A3B05-0348-873D-0D25-2B9FEDBFB28B}"/>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494919A9-EF97-048D-91CD-CA9E2226DE04}"/>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3CA0F773-3353-D4DA-A30C-B1FCECB3259C}"/>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2110FCFD-F2C0-6587-3B96-B98B2AD68ADE}"/>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77C721CD-3633-F62C-BE3C-DBFFA056E739}"/>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40EC29D1-EE51-0AC8-9AD4-6A49EE08D37B}"/>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1138100C-ADE0-273A-ED0E-C679123455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A312C6B5-4D36-E2E3-9797-EEEFB70D4CA4}"/>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2B036311-5C26-51F8-5BC2-25751B114E20}"/>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110017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340B8E-4F3B-6EC4-684F-DE25CFE5DAB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7B71F-C95B-CE88-8BA6-EF91CC574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48CE2D-5085-47DB-B640-03F56DB9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DB5613-ADF6-71F0-B999-EE66DD3BC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027F13-8D74-1643-FF4C-F18A7454E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A1B3A8-FACA-78F5-97BD-063CC01C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F972D06-0C49-2507-C9D8-2EDC40BEE850}"/>
              </a:ext>
            </a:extLst>
          </p:cNvPr>
          <p:cNvSpPr>
            <a:spLocks noGrp="1"/>
          </p:cNvSpPr>
          <p:nvPr>
            <p:ph type="title"/>
          </p:nvPr>
        </p:nvSpPr>
        <p:spPr>
          <a:xfrm>
            <a:off x="2002664" y="614238"/>
            <a:ext cx="3984667" cy="2451390"/>
          </a:xfrm>
        </p:spPr>
        <p:txBody>
          <a:bodyPr vert="horz" lIns="91440" tIns="45720" rIns="91440" bIns="45720" rtlCol="0" anchor="b">
            <a:normAutofit/>
          </a:bodyPr>
          <a:lstStyle/>
          <a:p>
            <a:pPr algn="r"/>
            <a:r>
              <a:rPr lang="en-US" sz="3600" dirty="0">
                <a:solidFill>
                  <a:srgbClr val="FFFFFF"/>
                </a:solidFill>
              </a:rPr>
              <a:t>Conclusion</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464EF8E9-0473-F282-8D8F-2EA29FDE1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61A744-E111-BEEC-FF93-06994C30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036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35D3-20D8-0B4F-E28E-31DD18BDF63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5883B42-84F2-27D2-AC9B-F28AAD80F892}"/>
              </a:ext>
            </a:extLst>
          </p:cNvPr>
          <p:cNvSpPr/>
          <p:nvPr>
            <p:custDataLst>
              <p:tags r:id="rId2"/>
            </p:custDataLst>
          </p:nvPr>
        </p:nvSpPr>
        <p:spPr>
          <a:xfrm>
            <a:off x="342806" y="3034283"/>
            <a:ext cx="2607364" cy="1750271"/>
          </a:xfrm>
          <a:prstGeom prst="rect">
            <a:avLst/>
          </a:prstGeom>
          <a:solidFill>
            <a:schemeClr val="bg2"/>
          </a:solidFill>
          <a:ln>
            <a:noFill/>
          </a:ln>
        </p:spPr>
        <p:txBody>
          <a:bodyPr spcFirstLastPara="1" wrap="square" lIns="68580" tIns="34290" rIns="68580" bIns="34290" anchor="t" anchorCtr="0">
            <a:normAutofit lnSpcReduction="1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21456" indent="-172641">
              <a:spcAft>
                <a:spcPts val="450"/>
              </a:spcAft>
              <a:buClr>
                <a:schemeClr val="accent1"/>
              </a:buClr>
              <a:buFont typeface="Arial" panose="020B0604020202020204" pitchFamily="34" charset="0"/>
              <a:buChar char="•"/>
            </a:pPr>
            <a:r>
              <a:rPr lang="en-US" sz="975" noProof="1"/>
              <a:t>Weighting factor choice affects trade-off between interval sharpness and coverage.
ML-based DRT using traffic &amp; weather data improves interval scores for shipment time estimation.
Sensitivity analysis shows daily predictions are better calibrated than hourly ones.
Shipment estimate visualizations show narrowing intervals and adaptation to delays.</a:t>
            </a:r>
          </a:p>
        </p:txBody>
      </p:sp>
      <p:graphicFrame>
        <p:nvGraphicFramePr>
          <p:cNvPr id="6" name="think-cell data - do not delete" hidden="1">
            <a:extLst>
              <a:ext uri="{FF2B5EF4-FFF2-40B4-BE49-F238E27FC236}">
                <a16:creationId xmlns:a16="http://schemas.microsoft.com/office/drawing/2014/main" id="{312A72A3-70DF-2BEE-A499-0B415B05C2D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6" name="think-cell data - do not delete" hidden="1">
                        <a:extLst>
                          <a:ext uri="{FF2B5EF4-FFF2-40B4-BE49-F238E27FC236}">
                            <a16:creationId xmlns:a16="http://schemas.microsoft.com/office/drawing/2014/main" id="{2ECE44AE-5166-D111-24AE-1B9FE1D2BC21}"/>
                          </a:ext>
                        </a:extLst>
                      </p:cNvPr>
                      <p:cNvPicPr/>
                      <p:nvPr/>
                    </p:nvPicPr>
                    <p:blipFill>
                      <a:blip r:embed="rId17"/>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E3E7B22-50C0-229C-E60E-98FB7E6665F3}"/>
              </a:ext>
            </a:extLst>
          </p:cNvPr>
          <p:cNvSpPr>
            <a:spLocks noGrp="1"/>
          </p:cNvSpPr>
          <p:nvPr>
            <p:ph type="title"/>
            <p:custDataLst>
              <p:tags r:id="rId4"/>
            </p:custDataLst>
          </p:nvPr>
        </p:nvSpPr>
        <p:spPr>
          <a:xfrm>
            <a:off x="342900" y="411480"/>
            <a:ext cx="8455914" cy="370332"/>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Conclusions and Future Developments</a:t>
            </a:r>
          </a:p>
        </p:txBody>
      </p:sp>
      <p:sp>
        <p:nvSpPr>
          <p:cNvPr id="2" name="Text Placeholder 3">
            <a:extLst>
              <a:ext uri="{FF2B5EF4-FFF2-40B4-BE49-F238E27FC236}">
                <a16:creationId xmlns:a16="http://schemas.microsoft.com/office/drawing/2014/main" id="{F73BE324-1CE3-6FCF-1EB6-7D8BDD959D1B}"/>
              </a:ext>
            </a:extLst>
          </p:cNvPr>
          <p:cNvSpPr txBox="1">
            <a:spLocks/>
          </p:cNvSpPr>
          <p:nvPr>
            <p:custDataLst>
              <p:tags r:id="rId5"/>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825" cap="all" noProof="1">
                <a:solidFill>
                  <a:schemeClr val="accent1"/>
                </a:solidFill>
                <a:latin typeface="Aptos" panose="020B0004020202020204" pitchFamily="34" charset="0"/>
              </a:rPr>
              <a:t>conclusion</a:t>
            </a:r>
          </a:p>
        </p:txBody>
      </p:sp>
      <p:sp>
        <p:nvSpPr>
          <p:cNvPr id="17" name="Text Placeholder 4">
            <a:extLst>
              <a:ext uri="{FF2B5EF4-FFF2-40B4-BE49-F238E27FC236}">
                <a16:creationId xmlns:a16="http://schemas.microsoft.com/office/drawing/2014/main" id="{2DF5FDDF-4CF2-9F56-DB18-4A96FF32680D}"/>
              </a:ext>
            </a:extLst>
          </p:cNvPr>
          <p:cNvSpPr txBox="1">
            <a:spLocks/>
          </p:cNvSpPr>
          <p:nvPr>
            <p:custDataLst>
              <p:tags r:id="rId6"/>
            </p:custDataLst>
          </p:nvPr>
        </p:nvSpPr>
        <p:spPr>
          <a:xfrm>
            <a:off x="342806" y="821462"/>
            <a:ext cx="8455819" cy="466725"/>
          </a:xfrm>
          <a:prstGeom prst="rect">
            <a:avLst/>
          </a:prstGeom>
        </p:spPr>
        <p:txBody>
          <a:bodyPr vert="horz" lIns="0" tIns="68580" rIns="34290" bIns="34290" rtlCol="0">
            <a:normAutofit fontScale="925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t>Polynomial weighting for shipment time estimation achieves the best balance between sharpness and coverage. Machine learning-based DRT improves interval scores, and daily-level predictions are more reliable than hourly ones. The model adapts to real-time delays and reduces uncertainty as shipments progress.</a:t>
            </a:r>
          </a:p>
        </p:txBody>
      </p:sp>
      <p:sp>
        <p:nvSpPr>
          <p:cNvPr id="14" name="Google Shape;10527;p9415">
            <a:extLst>
              <a:ext uri="{FF2B5EF4-FFF2-40B4-BE49-F238E27FC236}">
                <a16:creationId xmlns:a16="http://schemas.microsoft.com/office/drawing/2014/main" id="{2ECD8D6D-8DEC-B9FC-6417-9F168DEE23E1}"/>
              </a:ext>
            </a:extLst>
          </p:cNvPr>
          <p:cNvSpPr txBox="1"/>
          <p:nvPr>
            <p:custDataLst>
              <p:tags r:id="rId7"/>
            </p:custDataLst>
          </p:nvPr>
        </p:nvSpPr>
        <p:spPr>
          <a:xfrm>
            <a:off x="342806" y="2746247"/>
            <a:ext cx="2607364" cy="288036"/>
          </a:xfrm>
          <a:prstGeom prst="rect">
            <a:avLst/>
          </a:prstGeom>
          <a:solidFill>
            <a:schemeClr val="bg2"/>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noProof="1">
                <a:solidFill>
                  <a:schemeClr val="accent3"/>
                </a:solidFill>
              </a:rPr>
              <a:t>Evaluation Overview</a:t>
            </a:r>
          </a:p>
        </p:txBody>
      </p:sp>
      <p:pic>
        <p:nvPicPr>
          <p:cNvPr id="18" name="Picture 17" descr="image_0">
            <a:extLst>
              <a:ext uri="{FF2B5EF4-FFF2-40B4-BE49-F238E27FC236}">
                <a16:creationId xmlns:a16="http://schemas.microsoft.com/office/drawing/2014/main" id="{EC38946B-1103-9E08-2657-8D0660156C85}"/>
              </a:ext>
            </a:extLst>
          </p:cNvPr>
          <p:cNvPicPr>
            <a:picLocks noChangeAspect="1" noChangeArrowheads="1"/>
          </p:cNvPicPr>
          <p:nvPr>
            <p:custDataLst>
              <p:tags r:id="rId8"/>
            </p:custDataLst>
          </p:nvPr>
        </p:nvPicPr>
        <p:blipFill rotWithShape="1">
          <a:blip r:embed="rId18" cstate="screen">
            <a:extLst>
              <a:ext uri="{28A0092B-C50C-407E-A947-70E740481C1C}">
                <a14:useLocalDpi xmlns:a14="http://schemas.microsoft.com/office/drawing/2010/main"/>
              </a:ext>
            </a:extLst>
          </a:blip>
          <a:srcRect t="13139" b="13139"/>
          <a:stretch>
            <a:fillRect/>
          </a:stretch>
        </p:blipFill>
        <p:spPr bwMode="auto">
          <a:xfrm>
            <a:off x="342806" y="1310404"/>
            <a:ext cx="2607364" cy="128144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03;p114">
            <a:extLst>
              <a:ext uri="{FF2B5EF4-FFF2-40B4-BE49-F238E27FC236}">
                <a16:creationId xmlns:a16="http://schemas.microsoft.com/office/drawing/2014/main" id="{1089AB97-373D-88D0-28B2-0E0EE6FB03CA}"/>
              </a:ext>
            </a:extLst>
          </p:cNvPr>
          <p:cNvSpPr txBox="1"/>
          <p:nvPr>
            <p:custDataLst>
              <p:tags r:id="rId9"/>
            </p:custDataLst>
          </p:nvPr>
        </p:nvSpPr>
        <p:spPr>
          <a:xfrm>
            <a:off x="3200306" y="1605298"/>
            <a:ext cx="5598319"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Dispatch stage estimates are unreliable and intervals are too wide due to limited data.
Hourly predictions show poor calibration and low coverage, limiting short-term forecast value.
ML-based DRT models need more data for robust uncertainty estimation and accuracy.
Balancing sharpness and coverage in shipment time intervals remains a key challenge.</a:t>
            </a:r>
          </a:p>
        </p:txBody>
      </p:sp>
      <p:sp>
        <p:nvSpPr>
          <p:cNvPr id="20" name="Google Shape;10527;p9415">
            <a:extLst>
              <a:ext uri="{FF2B5EF4-FFF2-40B4-BE49-F238E27FC236}">
                <a16:creationId xmlns:a16="http://schemas.microsoft.com/office/drawing/2014/main" id="{20CE248A-EE95-04D3-3CAE-39B668358711}"/>
              </a:ext>
            </a:extLst>
          </p:cNvPr>
          <p:cNvSpPr txBox="1"/>
          <p:nvPr>
            <p:custDataLst>
              <p:tags r:id="rId10"/>
            </p:custDataLst>
          </p:nvPr>
        </p:nvSpPr>
        <p:spPr>
          <a:xfrm>
            <a:off x="3200306" y="1310404"/>
            <a:ext cx="5598319"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Challenges</a:t>
            </a:r>
          </a:p>
        </p:txBody>
      </p:sp>
      <p:sp>
        <p:nvSpPr>
          <p:cNvPr id="22" name="Google Shape;703;p114">
            <a:extLst>
              <a:ext uri="{FF2B5EF4-FFF2-40B4-BE49-F238E27FC236}">
                <a16:creationId xmlns:a16="http://schemas.microsoft.com/office/drawing/2014/main" id="{2E6148CB-68D6-4D07-6BFD-82405514C643}"/>
              </a:ext>
            </a:extLst>
          </p:cNvPr>
          <p:cNvSpPr txBox="1"/>
          <p:nvPr>
            <p:custDataLst>
              <p:tags r:id="rId11"/>
            </p:custDataLst>
          </p:nvPr>
        </p:nvSpPr>
        <p:spPr>
          <a:xfrm>
            <a:off x="3201449" y="3342373"/>
            <a:ext cx="5597152" cy="1442181"/>
          </a:xfrm>
          <a:prstGeom prst="rect">
            <a:avLst/>
          </a:prstGeom>
          <a:noFill/>
          <a:ln>
            <a:noFill/>
          </a:ln>
        </p:spPr>
        <p:txBody>
          <a:bodyPr spcFirstLastPara="1" wrap="square" lIns="6858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Polynomial weighting for TFST gives best sharpness-coverage trade-off in shipment stage.
ML-enhanced DRT narrows intervals and improves scores, with modest coverage improvement.
Daily-level predictions are more reliable and better calibrated for decision-making.
Model adapts to real-time delays and reduces uncertainty as shipments progress.</a:t>
            </a:r>
          </a:p>
        </p:txBody>
      </p:sp>
      <p:sp>
        <p:nvSpPr>
          <p:cNvPr id="23" name="Google Shape;10527;p9415">
            <a:extLst>
              <a:ext uri="{FF2B5EF4-FFF2-40B4-BE49-F238E27FC236}">
                <a16:creationId xmlns:a16="http://schemas.microsoft.com/office/drawing/2014/main" id="{81BDB8F4-E809-D99D-BB4D-4F9AEED300D7}"/>
              </a:ext>
            </a:extLst>
          </p:cNvPr>
          <p:cNvSpPr txBox="1"/>
          <p:nvPr>
            <p:custDataLst>
              <p:tags r:id="rId12"/>
            </p:custDataLst>
          </p:nvPr>
        </p:nvSpPr>
        <p:spPr>
          <a:xfrm>
            <a:off x="3201449" y="3047479"/>
            <a:ext cx="5597152" cy="294894"/>
          </a:xfrm>
          <a:prstGeom prst="rect">
            <a:avLst/>
          </a:prstGeom>
          <a:solidFill>
            <a:schemeClr val="accent1"/>
          </a:solidFill>
          <a:ln>
            <a:solidFill>
              <a:schemeClr val="accent1"/>
            </a:solid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t>Key Findings and Solutions</a:t>
            </a:r>
          </a:p>
        </p:txBody>
      </p:sp>
      <p:grpSp>
        <p:nvGrpSpPr>
          <p:cNvPr id="4" name="Group 3">
            <a:extLst>
              <a:ext uri="{FF2B5EF4-FFF2-40B4-BE49-F238E27FC236}">
                <a16:creationId xmlns:a16="http://schemas.microsoft.com/office/drawing/2014/main" id="{CCFDED8F-3198-A35F-9619-CE33082C50B8}"/>
              </a:ext>
            </a:extLst>
          </p:cNvPr>
          <p:cNvGrpSpPr/>
          <p:nvPr>
            <p:custDataLst>
              <p:tags r:id="rId13"/>
            </p:custDataLst>
          </p:nvPr>
        </p:nvGrpSpPr>
        <p:grpSpPr>
          <a:xfrm>
            <a:off x="7080452" y="121963"/>
            <a:ext cx="1932109" cy="976146"/>
            <a:chOff x="5326996" y="628184"/>
            <a:chExt cx="2576145" cy="1301528"/>
          </a:xfrm>
        </p:grpSpPr>
        <p:sp>
          <p:nvSpPr>
            <p:cNvPr id="7" name="Rounded Rectangle 39">
              <a:extLst>
                <a:ext uri="{FF2B5EF4-FFF2-40B4-BE49-F238E27FC236}">
                  <a16:creationId xmlns:a16="http://schemas.microsoft.com/office/drawing/2014/main" id="{3D0AE8B9-99C6-C5E4-08ED-FEEC477EFC47}"/>
                </a:ext>
              </a:extLst>
            </p:cNvPr>
            <p:cNvSpPr/>
            <p:nvPr/>
          </p:nvSpPr>
          <p:spPr>
            <a:xfrm>
              <a:off x="5326996" y="628184"/>
              <a:ext cx="2576145" cy="1301528"/>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pic>
          <p:nvPicPr>
            <p:cNvPr id="8" name="Graphic 7">
              <a:extLst>
                <a:ext uri="{FF2B5EF4-FFF2-40B4-BE49-F238E27FC236}">
                  <a16:creationId xmlns:a16="http://schemas.microsoft.com/office/drawing/2014/main" id="{F6679910-3DDF-4555-043D-4D7E64350F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0548" y="734271"/>
              <a:ext cx="219238" cy="219238"/>
            </a:xfrm>
            <a:prstGeom prst="rect">
              <a:avLst/>
            </a:prstGeom>
          </p:spPr>
        </p:pic>
        <p:sp>
          <p:nvSpPr>
            <p:cNvPr id="9" name="Freeform 41">
              <a:extLst>
                <a:ext uri="{FF2B5EF4-FFF2-40B4-BE49-F238E27FC236}">
                  <a16:creationId xmlns:a16="http://schemas.microsoft.com/office/drawing/2014/main" id="{F9883DAF-A1EC-A215-878C-EB63F2426A72}"/>
                </a:ext>
              </a:extLst>
            </p:cNvPr>
            <p:cNvSpPr/>
            <p:nvPr/>
          </p:nvSpPr>
          <p:spPr>
            <a:xfrm>
              <a:off x="5752835" y="773177"/>
              <a:ext cx="556108" cy="141427"/>
            </a:xfrm>
            <a:custGeom>
              <a:avLst/>
              <a:gdLst/>
              <a:ahLst/>
              <a:cxnLst/>
              <a:rect l="l" t="t" r="r" b="b"/>
              <a:pathLst>
                <a:path w="556108" h="141427">
                  <a:moveTo>
                    <a:pt x="543154" y="86411"/>
                  </a:moveTo>
                  <a:cubicBezTo>
                    <a:pt x="550469" y="86411"/>
                    <a:pt x="556108" y="91745"/>
                    <a:pt x="556108" y="99212"/>
                  </a:cubicBezTo>
                  <a:cubicBezTo>
                    <a:pt x="556108" y="106528"/>
                    <a:pt x="550469" y="111862"/>
                    <a:pt x="543154" y="111862"/>
                  </a:cubicBezTo>
                  <a:cubicBezTo>
                    <a:pt x="535686" y="111862"/>
                    <a:pt x="530200" y="106528"/>
                    <a:pt x="530200" y="99212"/>
                  </a:cubicBezTo>
                  <a:cubicBezTo>
                    <a:pt x="530200" y="91745"/>
                    <a:pt x="535686" y="86411"/>
                    <a:pt x="543154" y="86411"/>
                  </a:cubicBezTo>
                  <a:close/>
                  <a:moveTo>
                    <a:pt x="476707" y="49225"/>
                  </a:moveTo>
                  <a:cubicBezTo>
                    <a:pt x="464973" y="49225"/>
                    <a:pt x="457657" y="58369"/>
                    <a:pt x="457657" y="71628"/>
                  </a:cubicBezTo>
                  <a:cubicBezTo>
                    <a:pt x="457657" y="85039"/>
                    <a:pt x="464973" y="94336"/>
                    <a:pt x="476707" y="94336"/>
                  </a:cubicBezTo>
                  <a:cubicBezTo>
                    <a:pt x="488442" y="94336"/>
                    <a:pt x="496062" y="85039"/>
                    <a:pt x="496062" y="71628"/>
                  </a:cubicBezTo>
                  <a:cubicBezTo>
                    <a:pt x="496062" y="58369"/>
                    <a:pt x="488442" y="49225"/>
                    <a:pt x="476707" y="49225"/>
                  </a:cubicBezTo>
                  <a:close/>
                  <a:moveTo>
                    <a:pt x="543154" y="33528"/>
                  </a:moveTo>
                  <a:cubicBezTo>
                    <a:pt x="550469" y="33528"/>
                    <a:pt x="556108" y="38862"/>
                    <a:pt x="556108" y="46177"/>
                  </a:cubicBezTo>
                  <a:cubicBezTo>
                    <a:pt x="556108" y="53645"/>
                    <a:pt x="550469" y="58826"/>
                    <a:pt x="543154" y="58826"/>
                  </a:cubicBezTo>
                  <a:cubicBezTo>
                    <a:pt x="535686" y="58826"/>
                    <a:pt x="530200" y="53645"/>
                    <a:pt x="530200" y="46177"/>
                  </a:cubicBezTo>
                  <a:cubicBezTo>
                    <a:pt x="530200" y="38862"/>
                    <a:pt x="535686" y="33528"/>
                    <a:pt x="543154" y="33528"/>
                  </a:cubicBezTo>
                  <a:close/>
                  <a:moveTo>
                    <a:pt x="398374" y="32614"/>
                  </a:moveTo>
                  <a:lnTo>
                    <a:pt x="420015" y="32614"/>
                  </a:lnTo>
                  <a:lnTo>
                    <a:pt x="420015" y="110947"/>
                  </a:lnTo>
                  <a:lnTo>
                    <a:pt x="398374" y="110947"/>
                  </a:lnTo>
                  <a:close/>
                  <a:moveTo>
                    <a:pt x="130302" y="32614"/>
                  </a:moveTo>
                  <a:lnTo>
                    <a:pt x="151791" y="32614"/>
                  </a:lnTo>
                  <a:lnTo>
                    <a:pt x="151791" y="73152"/>
                  </a:lnTo>
                  <a:cubicBezTo>
                    <a:pt x="151791" y="87173"/>
                    <a:pt x="156363" y="94031"/>
                    <a:pt x="167031" y="94031"/>
                  </a:cubicBezTo>
                  <a:cubicBezTo>
                    <a:pt x="177699" y="94031"/>
                    <a:pt x="183947" y="86258"/>
                    <a:pt x="183947" y="71780"/>
                  </a:cubicBezTo>
                  <a:lnTo>
                    <a:pt x="183947" y="32614"/>
                  </a:lnTo>
                  <a:lnTo>
                    <a:pt x="205435" y="32614"/>
                  </a:lnTo>
                  <a:lnTo>
                    <a:pt x="205435" y="110947"/>
                  </a:lnTo>
                  <a:lnTo>
                    <a:pt x="186385" y="110947"/>
                  </a:lnTo>
                  <a:lnTo>
                    <a:pt x="184404" y="101498"/>
                  </a:lnTo>
                  <a:cubicBezTo>
                    <a:pt x="179375" y="107594"/>
                    <a:pt x="172517" y="111862"/>
                    <a:pt x="161392" y="111862"/>
                  </a:cubicBezTo>
                  <a:cubicBezTo>
                    <a:pt x="145237" y="111862"/>
                    <a:pt x="130302" y="103784"/>
                    <a:pt x="130302" y="76048"/>
                  </a:cubicBezTo>
                  <a:close/>
                  <a:moveTo>
                    <a:pt x="481432" y="31699"/>
                  </a:moveTo>
                  <a:cubicBezTo>
                    <a:pt x="502615" y="31547"/>
                    <a:pt x="517855" y="47244"/>
                    <a:pt x="517855" y="71933"/>
                  </a:cubicBezTo>
                  <a:cubicBezTo>
                    <a:pt x="517855" y="96317"/>
                    <a:pt x="502615" y="111862"/>
                    <a:pt x="481584" y="111862"/>
                  </a:cubicBezTo>
                  <a:cubicBezTo>
                    <a:pt x="470764" y="111862"/>
                    <a:pt x="462991" y="107442"/>
                    <a:pt x="457962" y="101041"/>
                  </a:cubicBezTo>
                  <a:lnTo>
                    <a:pt x="457962" y="141427"/>
                  </a:lnTo>
                  <a:lnTo>
                    <a:pt x="436474" y="141427"/>
                  </a:lnTo>
                  <a:lnTo>
                    <a:pt x="436474" y="32614"/>
                  </a:lnTo>
                  <a:lnTo>
                    <a:pt x="455219" y="32614"/>
                  </a:lnTo>
                  <a:lnTo>
                    <a:pt x="457353" y="43434"/>
                  </a:lnTo>
                  <a:cubicBezTo>
                    <a:pt x="462382" y="36728"/>
                    <a:pt x="470307" y="31699"/>
                    <a:pt x="481432" y="31699"/>
                  </a:cubicBezTo>
                  <a:close/>
                  <a:moveTo>
                    <a:pt x="249098" y="31547"/>
                  </a:moveTo>
                  <a:cubicBezTo>
                    <a:pt x="270129" y="31547"/>
                    <a:pt x="284607" y="40843"/>
                    <a:pt x="285674" y="56845"/>
                  </a:cubicBezTo>
                  <a:lnTo>
                    <a:pt x="265100" y="56845"/>
                  </a:lnTo>
                  <a:cubicBezTo>
                    <a:pt x="264490" y="50597"/>
                    <a:pt x="258547" y="46787"/>
                    <a:pt x="249860" y="46787"/>
                  </a:cubicBezTo>
                  <a:cubicBezTo>
                    <a:pt x="241478" y="46787"/>
                    <a:pt x="235992" y="49835"/>
                    <a:pt x="235992" y="54864"/>
                  </a:cubicBezTo>
                  <a:cubicBezTo>
                    <a:pt x="235992" y="60808"/>
                    <a:pt x="242697" y="61417"/>
                    <a:pt x="253975" y="62789"/>
                  </a:cubicBezTo>
                  <a:cubicBezTo>
                    <a:pt x="271958" y="64618"/>
                    <a:pt x="286893" y="68732"/>
                    <a:pt x="286893" y="86411"/>
                  </a:cubicBezTo>
                  <a:cubicBezTo>
                    <a:pt x="286893" y="101956"/>
                    <a:pt x="272263" y="111862"/>
                    <a:pt x="251232" y="111862"/>
                  </a:cubicBezTo>
                  <a:cubicBezTo>
                    <a:pt x="229438" y="111862"/>
                    <a:pt x="214656" y="101651"/>
                    <a:pt x="213741" y="84887"/>
                  </a:cubicBezTo>
                  <a:lnTo>
                    <a:pt x="234163" y="84887"/>
                  </a:lnTo>
                  <a:cubicBezTo>
                    <a:pt x="234925" y="91745"/>
                    <a:pt x="240868" y="96469"/>
                    <a:pt x="251384" y="96469"/>
                  </a:cubicBezTo>
                  <a:cubicBezTo>
                    <a:pt x="260376" y="96469"/>
                    <a:pt x="265862" y="93574"/>
                    <a:pt x="265862" y="88087"/>
                  </a:cubicBezTo>
                  <a:cubicBezTo>
                    <a:pt x="265862" y="81686"/>
                    <a:pt x="260528" y="81229"/>
                    <a:pt x="247879" y="79553"/>
                  </a:cubicBezTo>
                  <a:cubicBezTo>
                    <a:pt x="229591" y="77419"/>
                    <a:pt x="215418" y="73304"/>
                    <a:pt x="215418" y="57150"/>
                  </a:cubicBezTo>
                  <a:cubicBezTo>
                    <a:pt x="215418" y="41605"/>
                    <a:pt x="228981" y="31394"/>
                    <a:pt x="249098" y="31547"/>
                  </a:cubicBezTo>
                  <a:close/>
                  <a:moveTo>
                    <a:pt x="22860" y="23317"/>
                  </a:moveTo>
                  <a:lnTo>
                    <a:pt x="22860" y="56083"/>
                  </a:lnTo>
                  <a:lnTo>
                    <a:pt x="41301" y="56083"/>
                  </a:lnTo>
                  <a:cubicBezTo>
                    <a:pt x="51969" y="56083"/>
                    <a:pt x="58827" y="49835"/>
                    <a:pt x="58827" y="39776"/>
                  </a:cubicBezTo>
                  <a:cubicBezTo>
                    <a:pt x="58827" y="29566"/>
                    <a:pt x="51969" y="23317"/>
                    <a:pt x="41301" y="23317"/>
                  </a:cubicBezTo>
                  <a:close/>
                  <a:moveTo>
                    <a:pt x="346863" y="10668"/>
                  </a:moveTo>
                  <a:lnTo>
                    <a:pt x="368351" y="10668"/>
                  </a:lnTo>
                  <a:lnTo>
                    <a:pt x="368351" y="32614"/>
                  </a:lnTo>
                  <a:lnTo>
                    <a:pt x="386334" y="32614"/>
                  </a:lnTo>
                  <a:lnTo>
                    <a:pt x="386334" y="50749"/>
                  </a:lnTo>
                  <a:lnTo>
                    <a:pt x="368351" y="50749"/>
                  </a:lnTo>
                  <a:lnTo>
                    <a:pt x="368351" y="85039"/>
                  </a:lnTo>
                  <a:cubicBezTo>
                    <a:pt x="368351" y="90526"/>
                    <a:pt x="370485" y="92812"/>
                    <a:pt x="376123" y="92812"/>
                  </a:cubicBezTo>
                  <a:lnTo>
                    <a:pt x="386791" y="92812"/>
                  </a:lnTo>
                  <a:lnTo>
                    <a:pt x="386791" y="110947"/>
                  </a:lnTo>
                  <a:lnTo>
                    <a:pt x="369265" y="110947"/>
                  </a:lnTo>
                  <a:cubicBezTo>
                    <a:pt x="354330" y="110947"/>
                    <a:pt x="346863" y="103480"/>
                    <a:pt x="346863" y="88544"/>
                  </a:cubicBezTo>
                  <a:lnTo>
                    <a:pt x="346863" y="50749"/>
                  </a:lnTo>
                  <a:lnTo>
                    <a:pt x="333909" y="50749"/>
                  </a:lnTo>
                  <a:lnTo>
                    <a:pt x="333909" y="32614"/>
                  </a:lnTo>
                  <a:lnTo>
                    <a:pt x="346863" y="32614"/>
                  </a:lnTo>
                  <a:close/>
                  <a:moveTo>
                    <a:pt x="93574" y="4267"/>
                  </a:moveTo>
                  <a:lnTo>
                    <a:pt x="115062" y="4267"/>
                  </a:lnTo>
                  <a:lnTo>
                    <a:pt x="115062" y="110947"/>
                  </a:lnTo>
                  <a:lnTo>
                    <a:pt x="93574" y="110947"/>
                  </a:lnTo>
                  <a:close/>
                  <a:moveTo>
                    <a:pt x="0" y="4267"/>
                  </a:moveTo>
                  <a:lnTo>
                    <a:pt x="43434" y="4267"/>
                  </a:lnTo>
                  <a:cubicBezTo>
                    <a:pt x="66599" y="4267"/>
                    <a:pt x="81991" y="18136"/>
                    <a:pt x="81991" y="39776"/>
                  </a:cubicBezTo>
                  <a:cubicBezTo>
                    <a:pt x="81991" y="61265"/>
                    <a:pt x="66599" y="75133"/>
                    <a:pt x="43434" y="75133"/>
                  </a:cubicBezTo>
                  <a:lnTo>
                    <a:pt x="22860" y="75133"/>
                  </a:lnTo>
                  <a:lnTo>
                    <a:pt x="22860" y="110947"/>
                  </a:lnTo>
                  <a:lnTo>
                    <a:pt x="0" y="110947"/>
                  </a:lnTo>
                  <a:close/>
                  <a:moveTo>
                    <a:pt x="409194" y="0"/>
                  </a:moveTo>
                  <a:cubicBezTo>
                    <a:pt x="416205" y="0"/>
                    <a:pt x="421691" y="5182"/>
                    <a:pt x="421691" y="12192"/>
                  </a:cubicBezTo>
                  <a:cubicBezTo>
                    <a:pt x="421691" y="19050"/>
                    <a:pt x="416205" y="24232"/>
                    <a:pt x="409194" y="24232"/>
                  </a:cubicBezTo>
                  <a:cubicBezTo>
                    <a:pt x="402184" y="24232"/>
                    <a:pt x="396697" y="19050"/>
                    <a:pt x="396697" y="12192"/>
                  </a:cubicBezTo>
                  <a:cubicBezTo>
                    <a:pt x="396697" y="5182"/>
                    <a:pt x="402184" y="0"/>
                    <a:pt x="409194" y="0"/>
                  </a:cubicBezTo>
                  <a:close/>
                </a:path>
              </a:pathLst>
            </a:custGeom>
            <a:solidFill>
              <a:srgbClr val="100F19"/>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solidFill>
                  <a:srgbClr val="100F19"/>
                </a:solidFill>
              </a:endParaRPr>
            </a:p>
          </p:txBody>
        </p:sp>
      </p:grpSp>
      <p:sp>
        <p:nvSpPr>
          <p:cNvPr id="10" name="TextBox 9">
            <a:extLst>
              <a:ext uri="{FF2B5EF4-FFF2-40B4-BE49-F238E27FC236}">
                <a16:creationId xmlns:a16="http://schemas.microsoft.com/office/drawing/2014/main" id="{720A660A-EE45-03CA-AE1B-E0860BEE82D1}"/>
              </a:ext>
            </a:extLst>
          </p:cNvPr>
          <p:cNvSpPr txBox="1"/>
          <p:nvPr>
            <p:custDataLst>
              <p:tags r:id="rId14"/>
            </p:custDataLst>
          </p:nvPr>
        </p:nvSpPr>
        <p:spPr>
          <a:xfrm>
            <a:off x="7164442" y="407152"/>
            <a:ext cx="1763699" cy="618768"/>
          </a:xfrm>
          <a:prstGeom prst="rect">
            <a:avLst/>
          </a:prstGeom>
          <a:noFill/>
        </p:spPr>
        <p:txBody>
          <a:bodyPr wrap="square" lIns="0" tIns="34290" rIns="0" bIns="0" rtlCol="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25">
                <a:solidFill>
                  <a:srgbClr val="100F19"/>
                </a:solidFill>
                <a:latin typeface="Franklin Gothic Book" panose="020B0503020102020204" pitchFamily="34" charset="0"/>
              </a:rPr>
              <a:t>Connect findings to practical supply chain planning and emphasize the value of daily-level predictions.</a:t>
            </a:r>
          </a:p>
        </p:txBody>
      </p:sp>
    </p:spTree>
    <p:custDataLst>
      <p:tags r:id="rId1"/>
    </p:custDataLst>
    <p:extLst>
      <p:ext uri="{BB962C8B-B14F-4D97-AF65-F5344CB8AC3E}">
        <p14:creationId xmlns:p14="http://schemas.microsoft.com/office/powerpoint/2010/main" val="2865749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C8153-69C7-32BB-73F9-B93CD93E0B91}"/>
              </a:ext>
            </a:extLst>
          </p:cNvPr>
          <p:cNvSpPr>
            <a:spLocks noGrp="1"/>
          </p:cNvSpPr>
          <p:nvPr>
            <p:ph idx="1"/>
          </p:nvPr>
        </p:nvSpPr>
        <p:spPr/>
        <p:txBody>
          <a:bodyPr>
            <a:normAutofit/>
          </a:bodyPr>
          <a:lstStyle/>
          <a:p>
            <a:pPr marL="0" indent="0">
              <a:buNone/>
            </a:pPr>
            <a:r>
              <a:rPr lang="en-US" sz="1100" dirty="0"/>
              <a:t>L. R. Ford and D. R. Fulkerson, “Maximal flow through a network,” Cana-</a:t>
            </a:r>
            <a:r>
              <a:rPr lang="en-US" sz="1100" dirty="0" err="1"/>
              <a:t>dian</a:t>
            </a:r>
            <a:r>
              <a:rPr lang="en-US" sz="1100" dirty="0"/>
              <a:t> Journal of Mathematics, vol. 8, no. 3, pp. 399–404, 1956.</a:t>
            </a:r>
          </a:p>
          <a:p>
            <a:pPr marL="0" indent="0">
              <a:buNone/>
            </a:pPr>
            <a:r>
              <a:rPr lang="en-US" sz="1100" dirty="0"/>
              <a:t>J. R. Norris, Markov Chains. Cambridge University Press, 1998.</a:t>
            </a:r>
          </a:p>
          <a:p>
            <a:pPr marL="0" indent="0">
              <a:buNone/>
            </a:pPr>
            <a:r>
              <a:rPr lang="en-US" sz="1100" dirty="0"/>
              <a:t>G. Grimmett and D. </a:t>
            </a:r>
            <a:r>
              <a:rPr lang="en-US" sz="1100" dirty="0" err="1"/>
              <a:t>Stirzaker</a:t>
            </a:r>
            <a:r>
              <a:rPr lang="en-US" sz="1100" dirty="0"/>
              <a:t>, Probability and Random Processes, 3rd.Oxford University Press, 2001.</a:t>
            </a:r>
          </a:p>
          <a:p>
            <a:pPr marL="0" indent="0">
              <a:buNone/>
            </a:pPr>
            <a:r>
              <a:rPr lang="en-US" sz="1100" dirty="0"/>
              <a:t>A. V. Hill, J. M. Hays, and E. Naveh, “A model for optimal delivery </a:t>
            </a:r>
            <a:r>
              <a:rPr lang="en-US" sz="1100" dirty="0" err="1"/>
              <a:t>timeguarantees</a:t>
            </a:r>
            <a:r>
              <a:rPr lang="en-US" sz="1100" dirty="0"/>
              <a:t>,” Journal of service research, vol. 2, no. 3, pp. 254–264, 2000</a:t>
            </a:r>
          </a:p>
        </p:txBody>
      </p:sp>
      <p:sp>
        <p:nvSpPr>
          <p:cNvPr id="3" name="Title 2">
            <a:extLst>
              <a:ext uri="{FF2B5EF4-FFF2-40B4-BE49-F238E27FC236}">
                <a16:creationId xmlns:a16="http://schemas.microsoft.com/office/drawing/2014/main" id="{488D6EC1-BF1D-A621-322A-05DFF5C4A212}"/>
              </a:ext>
            </a:extLst>
          </p:cNvPr>
          <p:cNvSpPr>
            <a:spLocks noGrp="1"/>
          </p:cNvSpPr>
          <p:nvPr>
            <p:ph type="title"/>
          </p:nvPr>
        </p:nvSpPr>
        <p:spPr/>
        <p:txBody>
          <a:bodyPr>
            <a:normAutofit fontScale="90000"/>
          </a:bodyPr>
          <a:lstStyle/>
          <a:p>
            <a:r>
              <a:rPr lang="it-IT" dirty="0" err="1"/>
              <a:t>References</a:t>
            </a:r>
            <a:endParaRPr lang="en-US" dirty="0"/>
          </a:p>
        </p:txBody>
      </p:sp>
      <p:sp>
        <p:nvSpPr>
          <p:cNvPr id="4" name="Text Placeholder 3">
            <a:extLst>
              <a:ext uri="{FF2B5EF4-FFF2-40B4-BE49-F238E27FC236}">
                <a16:creationId xmlns:a16="http://schemas.microsoft.com/office/drawing/2014/main" id="{66AF5DCA-B37B-E87A-6B29-7F5A9DF08E20}"/>
              </a:ext>
            </a:extLst>
          </p:cNvPr>
          <p:cNvSpPr>
            <a:spLocks noGrp="1"/>
          </p:cNvSpPr>
          <p:nvPr>
            <p:ph type="body" sz="quarter" idx="14"/>
          </p:nvPr>
        </p:nvSpPr>
        <p:spPr/>
        <p:txBody>
          <a:bodyPr>
            <a:normAutofit/>
          </a:bodyPr>
          <a:lstStyle/>
          <a:p>
            <a:pPr marL="0" indent="0">
              <a:buNone/>
            </a:pPr>
            <a:r>
              <a:rPr lang="it-IT" sz="1000" dirty="0"/>
              <a:t>CONCLUSION</a:t>
            </a:r>
            <a:endParaRPr lang="en-US" sz="1000" dirty="0"/>
          </a:p>
        </p:txBody>
      </p:sp>
    </p:spTree>
    <p:extLst>
      <p:ext uri="{BB962C8B-B14F-4D97-AF65-F5344CB8AC3E}">
        <p14:creationId xmlns:p14="http://schemas.microsoft.com/office/powerpoint/2010/main" val="189432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3AA0-38A0-70CC-D1AF-1A97C0F3BC4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6118A7-0E2D-61D2-27C1-47A8B5CCC5C5}"/>
              </a:ext>
            </a:extLst>
          </p:cNvPr>
          <p:cNvSpPr txBox="1">
            <a:spLocks/>
          </p:cNvSpPr>
          <p:nvPr>
            <p:custDataLst>
              <p:tags r:id="rId2"/>
            </p:custDataLst>
          </p:nvPr>
        </p:nvSpPr>
        <p:spPr>
          <a:xfrm>
            <a:off x="344090" y="1074157"/>
            <a:ext cx="7532917"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pPr>
            <a:r>
              <a:rPr lang="en-US" sz="1400" b="1" dirty="0">
                <a:solidFill>
                  <a:srgbClr val="477C5A"/>
                </a:solidFill>
              </a:rPr>
              <a:t>Disruptions</a:t>
            </a:r>
            <a:r>
              <a:rPr lang="en-US" sz="1400" dirty="0">
                <a:solidFill>
                  <a:srgbClr val="477C5A"/>
                </a:solidFill>
              </a:rPr>
              <a:t> are reshaping the manufacturing industry, revealing global </a:t>
            </a:r>
            <a:r>
              <a:rPr lang="en-US" sz="1400" b="1" dirty="0">
                <a:solidFill>
                  <a:srgbClr val="477C5A"/>
                </a:solidFill>
              </a:rPr>
              <a:t>supply</a:t>
            </a:r>
            <a:r>
              <a:rPr lang="en-US" sz="1400" dirty="0">
                <a:solidFill>
                  <a:srgbClr val="477C5A"/>
                </a:solidFill>
              </a:rPr>
              <a:t> </a:t>
            </a:r>
            <a:r>
              <a:rPr lang="en-US" sz="1400" b="1" dirty="0">
                <a:solidFill>
                  <a:srgbClr val="477C5A"/>
                </a:solidFill>
              </a:rPr>
              <a:t>chain</a:t>
            </a:r>
            <a:r>
              <a:rPr lang="en-US" sz="1400" dirty="0">
                <a:solidFill>
                  <a:srgbClr val="477C5A"/>
                </a:solidFill>
              </a:rPr>
              <a:t> vulnerabilities and highlighting the critical need for </a:t>
            </a:r>
            <a:r>
              <a:rPr lang="en-US" sz="1400" b="1" dirty="0">
                <a:solidFill>
                  <a:srgbClr val="477C5A"/>
                </a:solidFill>
              </a:rPr>
              <a:t>resilience</a:t>
            </a:r>
            <a:r>
              <a:rPr lang="en-US" sz="1400" dirty="0">
                <a:solidFill>
                  <a:srgbClr val="477C5A"/>
                </a:solidFill>
              </a:rPr>
              <a:t>.</a:t>
            </a:r>
            <a:endParaRPr lang="en-US" sz="1400" noProof="1">
              <a:solidFill>
                <a:srgbClr val="477C5A"/>
              </a:solidFill>
            </a:endParaRPr>
          </a:p>
        </p:txBody>
      </p:sp>
      <p:graphicFrame>
        <p:nvGraphicFramePr>
          <p:cNvPr id="8" name="think-cell data - do not delete" hidden="1">
            <a:extLst>
              <a:ext uri="{FF2B5EF4-FFF2-40B4-BE49-F238E27FC236}">
                <a16:creationId xmlns:a16="http://schemas.microsoft.com/office/drawing/2014/main" id="{6C599331-C01F-DBB0-C92D-E2B90B93BB1B}"/>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1"/>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A6CF387-DC16-1CF2-5ADF-D898271AFBD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Background &amp; Context</a:t>
            </a:r>
          </a:p>
        </p:txBody>
      </p:sp>
      <p:sp>
        <p:nvSpPr>
          <p:cNvPr id="6" name="Text Placeholder 3">
            <a:extLst>
              <a:ext uri="{FF2B5EF4-FFF2-40B4-BE49-F238E27FC236}">
                <a16:creationId xmlns:a16="http://schemas.microsoft.com/office/drawing/2014/main" id="{671C4AEE-3D21-E7E7-8CC7-86E86AD2CA30}"/>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FEF75950-A634-3B8C-6DA8-61B651DBBF76}"/>
              </a:ext>
            </a:extLst>
          </p:cNvPr>
          <p:cNvSpPr txBox="1"/>
          <p:nvPr>
            <p:custDataLst>
              <p:tags r:id="rId6"/>
            </p:custDataLst>
          </p:nvPr>
        </p:nvSpPr>
        <p:spPr>
          <a:xfrm>
            <a:off x="283722" y="2679700"/>
            <a:ext cx="3826826" cy="2134524"/>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50BCE6A8-F1DB-D0C8-1E58-4754B1322591}"/>
              </a:ext>
            </a:extLst>
          </p:cNvPr>
          <p:cNvSpPr txBox="1"/>
          <p:nvPr>
            <p:custDataLst>
              <p:tags r:id="rId7"/>
            </p:custDataLst>
          </p:nvPr>
        </p:nvSpPr>
        <p:spPr>
          <a:xfrm>
            <a:off x="344090" y="2283714"/>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Supply Chain Challenges</a:t>
            </a:r>
          </a:p>
        </p:txBody>
      </p:sp>
      <p:pic>
        <p:nvPicPr>
          <p:cNvPr id="25" name="Picture 24">
            <a:extLst>
              <a:ext uri="{FF2B5EF4-FFF2-40B4-BE49-F238E27FC236}">
                <a16:creationId xmlns:a16="http://schemas.microsoft.com/office/drawing/2014/main" id="{D9F66A9C-A5A5-5F67-A90B-3078A0B8688C}"/>
              </a:ext>
            </a:extLst>
          </p:cNvPr>
          <p:cNvPicPr>
            <a:picLocks noChangeAspect="1"/>
          </p:cNvPicPr>
          <p:nvPr/>
        </p:nvPicPr>
        <p:blipFill>
          <a:blip r:embed="rId12"/>
          <a:stretch>
            <a:fillRect/>
          </a:stretch>
        </p:blipFill>
        <p:spPr>
          <a:xfrm>
            <a:off x="4899382" y="2283714"/>
            <a:ext cx="2977625" cy="1983966"/>
          </a:xfrm>
          <a:prstGeom prst="rect">
            <a:avLst/>
          </a:prstGeom>
        </p:spPr>
      </p:pic>
    </p:spTree>
    <p:custDataLst>
      <p:tags r:id="rId1"/>
    </p:custDataLst>
    <p:extLst>
      <p:ext uri="{BB962C8B-B14F-4D97-AF65-F5344CB8AC3E}">
        <p14:creationId xmlns:p14="http://schemas.microsoft.com/office/powerpoint/2010/main" val="50406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D20F8-01B5-8601-7EA1-441B74888043}"/>
            </a:ext>
          </a:extLst>
        </p:cNvPr>
        <p:cNvGrpSpPr/>
        <p:nvPr/>
      </p:nvGrpSpPr>
      <p:grpSpPr>
        <a:xfrm>
          <a:off x="0" y="0"/>
          <a:ext cx="0" cy="0"/>
          <a:chOff x="0" y="0"/>
          <a:chExt cx="0" cy="0"/>
        </a:xfrm>
      </p:grpSpPr>
      <p:pic>
        <p:nvPicPr>
          <p:cNvPr id="9" name="Picture 8" descr="image_0">
            <a:extLst>
              <a:ext uri="{FF2B5EF4-FFF2-40B4-BE49-F238E27FC236}">
                <a16:creationId xmlns:a16="http://schemas.microsoft.com/office/drawing/2014/main" id="{02BD6798-C009-035D-DD87-0895FF74E2B0}"/>
              </a:ext>
            </a:extLst>
          </p:cNvPr>
          <p:cNvPicPr>
            <a:picLocks noChangeAspect="1" noChangeArrowheads="1"/>
          </p:cNvPicPr>
          <p:nvPr>
            <p:custDataLst>
              <p:tags r:id="rId2"/>
            </p:custDataLst>
          </p:nvPr>
        </p:nvPicPr>
        <p:blipFill rotWithShape="1">
          <a:blip r:embed="rId15" cstate="screen">
            <a:extLst>
              <a:ext uri="{28A0092B-C50C-407E-A947-70E740481C1C}">
                <a14:useLocalDpi xmlns:a14="http://schemas.microsoft.com/office/drawing/2010/main"/>
              </a:ext>
            </a:extLst>
          </a:blip>
          <a:srcRect l="5329" r="5329" b="1611"/>
          <a:stretch>
            <a:fillRect/>
          </a:stretch>
        </p:blipFill>
        <p:spPr bwMode="auto">
          <a:xfrm>
            <a:off x="350643" y="944274"/>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D4BAEC4-C50E-BB16-93B3-0233B9FFC35B}"/>
              </a:ext>
            </a:extLst>
          </p:cNvPr>
          <p:cNvPicPr>
            <a:picLocks noChangeAspect="1" noChangeArrowheads="1"/>
          </p:cNvPicPr>
          <p:nvPr>
            <p:custDataLst>
              <p:tags r:id="rId3"/>
            </p:custDataLst>
          </p:nvPr>
        </p:nvPicPr>
        <p:blipFill rotWithShape="1">
          <a:blip r:embed="rId16" cstate="screen">
            <a:extLst>
              <a:ext uri="{28A0092B-C50C-407E-A947-70E740481C1C}">
                <a14:useLocalDpi xmlns:a14="http://schemas.microsoft.com/office/drawing/2010/main"/>
              </a:ext>
            </a:extLst>
          </a:blip>
          <a:srcRect l="5329" r="5329" b="1611"/>
          <a:stretch>
            <a:fillRect/>
          </a:stretch>
        </p:blipFill>
        <p:spPr bwMode="auto">
          <a:xfrm>
            <a:off x="3204272"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6647FBA-B0F8-FE96-AE53-04418085CCB8}"/>
              </a:ext>
            </a:extLst>
          </p:cNvPr>
          <p:cNvPicPr>
            <a:picLocks noChangeAspect="1" noChangeArrowheads="1"/>
          </p:cNvPicPr>
          <p:nvPr>
            <p:custDataLst>
              <p:tags r:id="rId4"/>
            </p:custDataLst>
          </p:nvPr>
        </p:nvPicPr>
        <p:blipFill rotWithShape="1">
          <a:blip r:embed="rId17" cstate="screen">
            <a:extLst>
              <a:ext uri="{28A0092B-C50C-407E-A947-70E740481C1C}">
                <a14:useLocalDpi xmlns:a14="http://schemas.microsoft.com/office/drawing/2010/main"/>
              </a:ext>
            </a:extLst>
          </a:blip>
          <a:srcRect l="5329" r="5329" b="1611"/>
          <a:stretch>
            <a:fillRect/>
          </a:stretch>
        </p:blipFill>
        <p:spPr bwMode="auto">
          <a:xfrm>
            <a:off x="6054034" y="936586"/>
            <a:ext cx="2731590" cy="200547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527;p9415">
            <a:extLst>
              <a:ext uri="{FF2B5EF4-FFF2-40B4-BE49-F238E27FC236}">
                <a16:creationId xmlns:a16="http://schemas.microsoft.com/office/drawing/2014/main" id="{C4E41784-6F31-DED8-FAB6-07274B153BC7}"/>
              </a:ext>
            </a:extLst>
          </p:cNvPr>
          <p:cNvSpPr txBox="1"/>
          <p:nvPr>
            <p:custDataLst>
              <p:tags r:id="rId5"/>
            </p:custDataLst>
          </p:nvPr>
        </p:nvSpPr>
        <p:spPr>
          <a:xfrm>
            <a:off x="339033"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Project Goals</a:t>
            </a:r>
          </a:p>
        </p:txBody>
      </p:sp>
      <p:graphicFrame>
        <p:nvGraphicFramePr>
          <p:cNvPr id="5" name="think-cell data - do not delete" hidden="1">
            <a:extLst>
              <a:ext uri="{FF2B5EF4-FFF2-40B4-BE49-F238E27FC236}">
                <a16:creationId xmlns:a16="http://schemas.microsoft.com/office/drawing/2014/main" id="{485A3AD2-E830-A23C-87BB-530CACBEFBF3}"/>
              </a:ext>
            </a:extLst>
          </p:cNvPr>
          <p:cNvGraphicFramePr>
            <a:graphicFrameLocks noChangeAspect="1"/>
          </p:cNvGraphicFramePr>
          <p:nvPr>
            <p:custDataLst>
              <p:tags r:id="rId6"/>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think-cell data - do not delete" hidden="1">
                        <a:extLst>
                          <a:ext uri="{FF2B5EF4-FFF2-40B4-BE49-F238E27FC236}">
                            <a16:creationId xmlns:a16="http://schemas.microsoft.com/office/drawing/2014/main" id="{485A3AD2-E830-A23C-87BB-530CACBEFBF3}"/>
                          </a:ext>
                        </a:extLst>
                      </p:cNvPr>
                      <p:cNvPicPr/>
                      <p:nvPr/>
                    </p:nvPicPr>
                    <p:blipFill>
                      <a:blip r:embed="rId19"/>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613EDF1-15DF-0CC8-7879-E5C99223A67B}"/>
              </a:ext>
            </a:extLst>
          </p:cNvPr>
          <p:cNvSpPr>
            <a:spLocks noGrp="1"/>
          </p:cNvSpPr>
          <p:nvPr>
            <p:ph type="title"/>
            <p:custDataLst>
              <p:tags r:id="rId7"/>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M4ESTRO – A </a:t>
            </a:r>
            <a:r>
              <a:rPr lang="en-US" sz="2000" dirty="0"/>
              <a:t>Horizon Europe </a:t>
            </a:r>
            <a:r>
              <a:rPr lang="en-US" sz="2000" noProof="1"/>
              <a:t>Project</a:t>
            </a:r>
          </a:p>
        </p:txBody>
      </p:sp>
      <p:sp>
        <p:nvSpPr>
          <p:cNvPr id="7" name="Google Shape;703;p114">
            <a:extLst>
              <a:ext uri="{FF2B5EF4-FFF2-40B4-BE49-F238E27FC236}">
                <a16:creationId xmlns:a16="http://schemas.microsoft.com/office/drawing/2014/main" id="{1D9FCB23-1FCE-003A-06B4-AA5012C7E6C6}"/>
              </a:ext>
            </a:extLst>
          </p:cNvPr>
          <p:cNvSpPr txBox="1"/>
          <p:nvPr>
            <p:custDataLst>
              <p:tags r:id="rId8"/>
            </p:custDataLst>
          </p:nvPr>
        </p:nvSpPr>
        <p:spPr>
          <a:xfrm>
            <a:off x="34289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Develop a resilient, transparent, and adaptive ecosystem under the </a:t>
            </a:r>
            <a:r>
              <a:rPr lang="en-US" sz="1200" b="1" noProof="1"/>
              <a:t>Manufacturing-as-a-Service (MaaS)</a:t>
            </a:r>
            <a:r>
              <a:rPr lang="en-US" sz="1200" noProof="1"/>
              <a:t> paradigm, enhancing supply chain flexibility and robustness.</a:t>
            </a:r>
          </a:p>
        </p:txBody>
      </p:sp>
      <p:sp>
        <p:nvSpPr>
          <p:cNvPr id="17" name="Google Shape;703;p114">
            <a:extLst>
              <a:ext uri="{FF2B5EF4-FFF2-40B4-BE49-F238E27FC236}">
                <a16:creationId xmlns:a16="http://schemas.microsoft.com/office/drawing/2014/main" id="{CF5F5780-C876-6523-73BF-049CED256C14}"/>
              </a:ext>
            </a:extLst>
          </p:cNvPr>
          <p:cNvSpPr txBox="1"/>
          <p:nvPr>
            <p:custDataLst>
              <p:tags r:id="rId9"/>
            </p:custDataLst>
          </p:nvPr>
        </p:nvSpPr>
        <p:spPr>
          <a:xfrm>
            <a:off x="3208139" y="3320507"/>
            <a:ext cx="2743200" cy="1288069"/>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noProof="1"/>
              <a:t>Consortium of </a:t>
            </a:r>
            <a:r>
              <a:rPr lang="en-US" sz="1200" b="1" noProof="1"/>
              <a:t>18 partners</a:t>
            </a:r>
            <a:r>
              <a:rPr lang="en-US" sz="1200" noProof="1"/>
              <a:t> from 8 countries, including industrial pilots, technology providers, and research institutions, collaborating over </a:t>
            </a:r>
            <a:r>
              <a:rPr lang="en-US" sz="1200" b="1" noProof="1"/>
              <a:t>42 months</a:t>
            </a:r>
            <a:r>
              <a:rPr lang="en-US" sz="1200" noProof="1"/>
              <a:t>.</a:t>
            </a:r>
          </a:p>
        </p:txBody>
      </p:sp>
      <p:sp>
        <p:nvSpPr>
          <p:cNvPr id="19" name="Google Shape;703;p114">
            <a:extLst>
              <a:ext uri="{FF2B5EF4-FFF2-40B4-BE49-F238E27FC236}">
                <a16:creationId xmlns:a16="http://schemas.microsoft.com/office/drawing/2014/main" id="{A7098CB5-D7E7-6FDC-0931-7A35A30313F6}"/>
              </a:ext>
            </a:extLst>
          </p:cNvPr>
          <p:cNvSpPr txBox="1"/>
          <p:nvPr>
            <p:custDataLst>
              <p:tags r:id="rId10"/>
            </p:custDataLst>
          </p:nvPr>
        </p:nvSpPr>
        <p:spPr>
          <a:xfrm>
            <a:off x="6070600" y="3320507"/>
            <a:ext cx="2743200" cy="1226137"/>
          </a:xfrm>
          <a:prstGeom prst="rect">
            <a:avLst/>
          </a:prstGeom>
          <a:noFill/>
          <a:ln>
            <a:noFill/>
          </a:ln>
        </p:spPr>
        <p:txBody>
          <a:bodyPr spcFirstLastPara="1" wrap="square" lIns="68580" tIns="3429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spcAft>
                <a:spcPts val="150"/>
              </a:spcAft>
            </a:pPr>
            <a:r>
              <a:rPr lang="en-US" sz="1200" b="1" noProof="1"/>
              <a:t>Four</a:t>
            </a:r>
            <a:r>
              <a:rPr lang="en-US" sz="1200" noProof="1"/>
              <a:t> </a:t>
            </a:r>
            <a:r>
              <a:rPr lang="en-US" sz="1200" b="1" noProof="1"/>
              <a:t>pillars</a:t>
            </a:r>
            <a:r>
              <a:rPr lang="en-US" sz="1200" noProof="1"/>
              <a:t> support </a:t>
            </a:r>
            <a:r>
              <a:rPr lang="en-US" sz="1200" b="1" noProof="1"/>
              <a:t>M4ESTRO</a:t>
            </a:r>
            <a:r>
              <a:rPr lang="en-US" sz="1200" noProof="1"/>
              <a:t>: resilient manufacturing processes, AI-enabled adaptive equipment, industrial metaverse simulations and human-centered sustainability and resilience.</a:t>
            </a:r>
          </a:p>
        </p:txBody>
      </p:sp>
      <p:sp>
        <p:nvSpPr>
          <p:cNvPr id="2" name="Text Placeholder 3">
            <a:extLst>
              <a:ext uri="{FF2B5EF4-FFF2-40B4-BE49-F238E27FC236}">
                <a16:creationId xmlns:a16="http://schemas.microsoft.com/office/drawing/2014/main" id="{65A321FE-7906-40C5-F581-DE2C3A79877C}"/>
              </a:ext>
            </a:extLst>
          </p:cNvPr>
          <p:cNvSpPr txBox="1">
            <a:spLocks/>
          </p:cNvSpPr>
          <p:nvPr>
            <p:custDataLst>
              <p:tags r:id="rId11"/>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M4ESTRO Project OVERVIEW</a:t>
            </a:r>
          </a:p>
        </p:txBody>
      </p:sp>
      <p:sp>
        <p:nvSpPr>
          <p:cNvPr id="4" name="Google Shape;10527;p9415">
            <a:extLst>
              <a:ext uri="{FF2B5EF4-FFF2-40B4-BE49-F238E27FC236}">
                <a16:creationId xmlns:a16="http://schemas.microsoft.com/office/drawing/2014/main" id="{B4F2FC57-87D1-D31C-0D40-E36C7B80396E}"/>
              </a:ext>
            </a:extLst>
          </p:cNvPr>
          <p:cNvSpPr txBox="1"/>
          <p:nvPr>
            <p:custDataLst>
              <p:tags r:id="rId12"/>
            </p:custDataLst>
          </p:nvPr>
        </p:nvSpPr>
        <p:spPr>
          <a:xfrm>
            <a:off x="3208139"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Consortium and Scope</a:t>
            </a:r>
          </a:p>
        </p:txBody>
      </p:sp>
      <p:sp>
        <p:nvSpPr>
          <p:cNvPr id="8" name="Google Shape;10527;p9415">
            <a:extLst>
              <a:ext uri="{FF2B5EF4-FFF2-40B4-BE49-F238E27FC236}">
                <a16:creationId xmlns:a16="http://schemas.microsoft.com/office/drawing/2014/main" id="{62D09EAD-8577-4296-5B57-67C093530892}"/>
              </a:ext>
            </a:extLst>
          </p:cNvPr>
          <p:cNvSpPr txBox="1"/>
          <p:nvPr>
            <p:custDataLst>
              <p:tags r:id="rId13"/>
            </p:custDataLst>
          </p:nvPr>
        </p:nvSpPr>
        <p:spPr>
          <a:xfrm>
            <a:off x="6054034" y="3032471"/>
            <a:ext cx="2743200" cy="288036"/>
          </a:xfrm>
          <a:prstGeom prst="rect">
            <a:avLst/>
          </a:prstGeom>
          <a:solidFill>
            <a:schemeClr val="accent1"/>
          </a:solidFill>
          <a:ln>
            <a:noFill/>
          </a:ln>
        </p:spPr>
        <p:txBody>
          <a:bodyPr spcFirstLastPara="1" wrap="square" lIns="102870" tIns="34290" rIns="3429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solidFill>
                  <a:schemeClr val="bg1"/>
                </a:solidFill>
                <a:latin typeface="+mj-lt"/>
              </a:rPr>
              <a:t>Strategic Pillars</a:t>
            </a:r>
          </a:p>
        </p:txBody>
      </p:sp>
    </p:spTree>
    <p:custDataLst>
      <p:tags r:id="rId1"/>
    </p:custDataLst>
    <p:extLst>
      <p:ext uri="{BB962C8B-B14F-4D97-AF65-F5344CB8AC3E}">
        <p14:creationId xmlns:p14="http://schemas.microsoft.com/office/powerpoint/2010/main" val="61375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252E-B8A8-CBB2-BCEE-7A4EB314763D}"/>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8BBC862-44E0-450F-97C2-A0022FA64CBB}"/>
              </a:ext>
            </a:extLst>
          </p:cNvPr>
          <p:cNvSpPr txBox="1">
            <a:spLocks/>
          </p:cNvSpPr>
          <p:nvPr>
            <p:custDataLst>
              <p:tags r:id="rId2"/>
            </p:custDataLst>
          </p:nvPr>
        </p:nvSpPr>
        <p:spPr>
          <a:xfrm>
            <a:off x="344090" y="1074157"/>
            <a:ext cx="8054736" cy="754981"/>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buClrTx/>
            </a:pPr>
            <a:r>
              <a:rPr lang="en-US" sz="1400" b="1" noProof="1">
                <a:solidFill>
                  <a:srgbClr val="477C5A"/>
                </a:solidFill>
              </a:rPr>
              <a:t>M4ESTRO </a:t>
            </a:r>
            <a:r>
              <a:rPr lang="en-US" sz="1400" noProof="1">
                <a:solidFill>
                  <a:srgbClr val="477C5A"/>
                </a:solidFill>
              </a:rPr>
              <a:t>- Industrial </a:t>
            </a:r>
            <a:r>
              <a:rPr lang="en-US" sz="1400" b="1" noProof="1">
                <a:solidFill>
                  <a:srgbClr val="477C5A"/>
                </a:solidFill>
              </a:rPr>
              <a:t>M</a:t>
            </a:r>
            <a:r>
              <a:rPr lang="en-US" sz="1400" noProof="1">
                <a:solidFill>
                  <a:srgbClr val="477C5A"/>
                </a:solidFill>
              </a:rPr>
              <a:t>anufacturing </a:t>
            </a:r>
            <a:r>
              <a:rPr lang="en-US" sz="1400" b="1" noProof="1">
                <a:solidFill>
                  <a:srgbClr val="477C5A"/>
                </a:solidFill>
              </a:rPr>
              <a:t>A</a:t>
            </a:r>
            <a:r>
              <a:rPr lang="en-US" sz="1400" noProof="1">
                <a:solidFill>
                  <a:srgbClr val="477C5A"/>
                </a:solidFill>
              </a:rPr>
              <a:t>s a s</a:t>
            </a:r>
            <a:r>
              <a:rPr lang="en-US" sz="1400" b="1" noProof="1">
                <a:solidFill>
                  <a:srgbClr val="477C5A"/>
                </a:solidFill>
              </a:rPr>
              <a:t>E</a:t>
            </a:r>
            <a:r>
              <a:rPr lang="en-US" sz="1400" noProof="1">
                <a:solidFill>
                  <a:srgbClr val="477C5A"/>
                </a:solidFill>
              </a:rPr>
              <a:t>rvice </a:t>
            </a:r>
            <a:r>
              <a:rPr lang="en-US" sz="1400" b="1" noProof="1">
                <a:solidFill>
                  <a:srgbClr val="477C5A"/>
                </a:solidFill>
              </a:rPr>
              <a:t>STR</a:t>
            </a:r>
            <a:r>
              <a:rPr lang="en-US" sz="1400" noProof="1">
                <a:solidFill>
                  <a:srgbClr val="477C5A"/>
                </a:solidFill>
              </a:rPr>
              <a:t>ategies and models for flexible, resilient, and re-configurable value networks through Trusted and Transparent </a:t>
            </a:r>
            <a:r>
              <a:rPr lang="en-US" sz="1400" b="1" noProof="1">
                <a:solidFill>
                  <a:srgbClr val="477C5A"/>
                </a:solidFill>
              </a:rPr>
              <a:t>O</a:t>
            </a:r>
            <a:r>
              <a:rPr lang="en-US" sz="1400" noProof="1">
                <a:solidFill>
                  <a:srgbClr val="477C5A"/>
                </a:solidFill>
              </a:rPr>
              <a:t>perations </a:t>
            </a:r>
          </a:p>
        </p:txBody>
      </p:sp>
      <p:graphicFrame>
        <p:nvGraphicFramePr>
          <p:cNvPr id="8" name="think-cell data - do not delete" hidden="1">
            <a:extLst>
              <a:ext uri="{FF2B5EF4-FFF2-40B4-BE49-F238E27FC236}">
                <a16:creationId xmlns:a16="http://schemas.microsoft.com/office/drawing/2014/main" id="{9FA70D54-793F-BAE0-0264-E121201229FA}"/>
              </a:ext>
            </a:extLst>
          </p:cNvPr>
          <p:cNvGraphicFramePr>
            <a:graphicFrameLocks noChangeAspect="1"/>
          </p:cNvGraphicFramePr>
          <p:nvPr>
            <p:custDataLst>
              <p:tags r:id="rId3"/>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think-cell data - do not delete" hidden="1">
                        <a:extLst>
                          <a:ext uri="{FF2B5EF4-FFF2-40B4-BE49-F238E27FC236}">
                            <a16:creationId xmlns:a16="http://schemas.microsoft.com/office/drawing/2014/main" id="{6C599331-C01F-DBB0-C92D-E2B90B93BB1B}"/>
                          </a:ext>
                        </a:extLst>
                      </p:cNvPr>
                      <p:cNvPicPr/>
                      <p:nvPr/>
                    </p:nvPicPr>
                    <p:blipFill>
                      <a:blip r:embed="rId13"/>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001709D-A6FA-5B1B-1F83-01121FE09754}"/>
              </a:ext>
            </a:extLst>
          </p:cNvPr>
          <p:cNvSpPr>
            <a:spLocks noGrp="1"/>
          </p:cNvSpPr>
          <p:nvPr>
            <p:ph type="title"/>
            <p:custDataLst>
              <p:tags r:id="rId4"/>
            </p:custDataLst>
          </p:nvPr>
        </p:nvSpPr>
        <p:spPr>
          <a:xfrm>
            <a:off x="344090" y="409323"/>
            <a:ext cx="8455914" cy="370332"/>
          </a:xfrm>
        </p:spPr>
        <p:txBody>
          <a:bodyPr vert="horz" lIns="0" tIns="34290" rIns="0" bIns="3429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Research Motivation &amp; Purpose</a:t>
            </a:r>
          </a:p>
        </p:txBody>
      </p:sp>
      <p:sp>
        <p:nvSpPr>
          <p:cNvPr id="6" name="Text Placeholder 3">
            <a:extLst>
              <a:ext uri="{FF2B5EF4-FFF2-40B4-BE49-F238E27FC236}">
                <a16:creationId xmlns:a16="http://schemas.microsoft.com/office/drawing/2014/main" id="{A394D4F8-7D33-0AF5-B470-5F94B8FFD1E9}"/>
              </a:ext>
            </a:extLst>
          </p:cNvPr>
          <p:cNvSpPr txBox="1">
            <a:spLocks/>
          </p:cNvSpPr>
          <p:nvPr>
            <p:custDataLst>
              <p:tags r:id="rId5"/>
            </p:custDataLst>
          </p:nvPr>
        </p:nvSpPr>
        <p:spPr>
          <a:xfrm>
            <a:off x="344090" y="224806"/>
            <a:ext cx="8455819" cy="218980"/>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19" name="Google Shape;703;p114">
            <a:extLst>
              <a:ext uri="{FF2B5EF4-FFF2-40B4-BE49-F238E27FC236}">
                <a16:creationId xmlns:a16="http://schemas.microsoft.com/office/drawing/2014/main" id="{D7A388C2-5178-F8F6-FC2E-4B2696FA935F}"/>
              </a:ext>
            </a:extLst>
          </p:cNvPr>
          <p:cNvSpPr txBox="1"/>
          <p:nvPr>
            <p:custDataLst>
              <p:tags r:id="rId6"/>
            </p:custDataLst>
          </p:nvPr>
        </p:nvSpPr>
        <p:spPr>
          <a:xfrm>
            <a:off x="28372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spcAft>
                <a:spcPts val="600"/>
              </a:spcAft>
              <a:buClrTx/>
              <a:buFont typeface="Arial" panose="020B0604020202020204" pitchFamily="34" charset="0"/>
              <a:buChar char="•"/>
            </a:pPr>
            <a:r>
              <a:rPr lang="en-US" sz="1200" b="1" dirty="0"/>
              <a:t>Global</a:t>
            </a:r>
            <a:r>
              <a:rPr lang="en-US" sz="1200" dirty="0"/>
              <a:t> </a:t>
            </a:r>
            <a:r>
              <a:rPr lang="en-US" sz="1200" b="1" dirty="0"/>
              <a:t>disruptions</a:t>
            </a:r>
            <a:r>
              <a:rPr lang="en-US" sz="1200" dirty="0"/>
              <a:t> (pandemics, conflicts, climate events) expose supply chain fragility.</a:t>
            </a:r>
          </a:p>
          <a:p>
            <a:pPr marL="171450" indent="-171450">
              <a:spcAft>
                <a:spcPts val="600"/>
              </a:spcAft>
              <a:buClrTx/>
              <a:buFont typeface="Arial" panose="020B0604020202020204" pitchFamily="34" charset="0"/>
              <a:buChar char="•"/>
            </a:pPr>
            <a:r>
              <a:rPr lang="en-US" sz="1200" dirty="0"/>
              <a:t>Rising </a:t>
            </a:r>
            <a:r>
              <a:rPr lang="en-US" sz="1200" b="1" dirty="0"/>
              <a:t>disruption</a:t>
            </a:r>
            <a:r>
              <a:rPr lang="en-US" sz="1200" dirty="0"/>
              <a:t> </a:t>
            </a:r>
            <a:r>
              <a:rPr lang="en-US" sz="1200" b="1" dirty="0"/>
              <a:t>frequency</a:t>
            </a:r>
            <a:r>
              <a:rPr lang="en-US" sz="1200" dirty="0"/>
              <a:t> and severity create volatile, uncertain, complex, and ambiguous (VUCA) conditions.</a:t>
            </a:r>
            <a:endParaRPr lang="en-US" sz="1200" noProof="1"/>
          </a:p>
          <a:p>
            <a:pPr marL="171450" indent="-171450">
              <a:spcAft>
                <a:spcPts val="600"/>
              </a:spcAft>
              <a:buClrTx/>
              <a:buFont typeface="Arial" panose="020B0604020202020204" pitchFamily="34" charset="0"/>
              <a:buChar char="•"/>
            </a:pPr>
            <a:r>
              <a:rPr lang="en-US" sz="1200" b="1" dirty="0"/>
              <a:t>Resilience</a:t>
            </a:r>
            <a:r>
              <a:rPr lang="en-US" sz="1200" dirty="0"/>
              <a:t> and adaptability are essential for continuity and competitiveness.</a:t>
            </a:r>
            <a:endParaRPr lang="en-US" sz="1200" noProof="1"/>
          </a:p>
        </p:txBody>
      </p:sp>
      <p:sp>
        <p:nvSpPr>
          <p:cNvPr id="20" name="Google Shape;10527;p9415">
            <a:extLst>
              <a:ext uri="{FF2B5EF4-FFF2-40B4-BE49-F238E27FC236}">
                <a16:creationId xmlns:a16="http://schemas.microsoft.com/office/drawing/2014/main" id="{05B34B5C-F3DC-ABEA-D028-F144CEDF9F75}"/>
              </a:ext>
            </a:extLst>
          </p:cNvPr>
          <p:cNvSpPr txBox="1"/>
          <p:nvPr>
            <p:custDataLst>
              <p:tags r:id="rId7"/>
            </p:custDataLst>
          </p:nvPr>
        </p:nvSpPr>
        <p:spPr>
          <a:xfrm>
            <a:off x="34409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1. Motivation</a:t>
            </a:r>
          </a:p>
        </p:txBody>
      </p:sp>
      <p:sp>
        <p:nvSpPr>
          <p:cNvPr id="2" name="Google Shape;703;p114">
            <a:extLst>
              <a:ext uri="{FF2B5EF4-FFF2-40B4-BE49-F238E27FC236}">
                <a16:creationId xmlns:a16="http://schemas.microsoft.com/office/drawing/2014/main" id="{162CE001-7526-BD8A-1807-B416758A4299}"/>
              </a:ext>
            </a:extLst>
          </p:cNvPr>
          <p:cNvSpPr txBox="1"/>
          <p:nvPr>
            <p:custDataLst>
              <p:tags r:id="rId8"/>
            </p:custDataLst>
          </p:nvPr>
        </p:nvSpPr>
        <p:spPr>
          <a:xfrm>
            <a:off x="4511632" y="2407943"/>
            <a:ext cx="3826826" cy="2406281"/>
          </a:xfrm>
          <a:prstGeom prst="rect">
            <a:avLst/>
          </a:prstGeom>
          <a:noFill/>
          <a:ln>
            <a:noFill/>
          </a:ln>
        </p:spPr>
        <p:txBody>
          <a:bodyPr spcFirstLastPara="1" wrap="square" lIns="68580" tIns="6858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spcAft>
                <a:spcPts val="600"/>
              </a:spcAft>
              <a:buClrTx/>
            </a:pPr>
            <a:r>
              <a:rPr lang="en-US" sz="1200" b="1" dirty="0"/>
              <a:t>M4ESTRO</a:t>
            </a:r>
            <a:r>
              <a:rPr lang="en-US" sz="1200" dirty="0"/>
              <a:t> introduces the concept of </a:t>
            </a:r>
            <a:r>
              <a:rPr lang="en-US" sz="1200" b="1" dirty="0"/>
              <a:t>disruption indicator</a:t>
            </a:r>
            <a:r>
              <a:rPr lang="en-US" sz="1200" dirty="0"/>
              <a:t>:</a:t>
            </a:r>
          </a:p>
          <a:p>
            <a:pPr marL="171450" indent="-171450">
              <a:spcAft>
                <a:spcPts val="600"/>
              </a:spcAft>
              <a:buClrTx/>
              <a:buFont typeface="Arial" panose="020B0604020202020204" pitchFamily="34" charset="0"/>
              <a:buChar char="•"/>
            </a:pPr>
            <a:r>
              <a:rPr lang="en-US" sz="1200" b="1" dirty="0"/>
              <a:t>Monitor</a:t>
            </a:r>
            <a:r>
              <a:rPr lang="en-US" sz="1200" dirty="0"/>
              <a:t> the operational </a:t>
            </a:r>
            <a:r>
              <a:rPr lang="en-US" sz="1200" b="1" dirty="0"/>
              <a:t>dynamics</a:t>
            </a:r>
            <a:r>
              <a:rPr lang="en-US" sz="1200" dirty="0"/>
              <a:t> of the supply chain.</a:t>
            </a:r>
          </a:p>
          <a:p>
            <a:pPr marL="171450" indent="-171450">
              <a:spcAft>
                <a:spcPts val="600"/>
              </a:spcAft>
              <a:buClrTx/>
              <a:buFont typeface="Arial" panose="020B0604020202020204" pitchFamily="34" charset="0"/>
              <a:buChar char="•"/>
            </a:pPr>
            <a:r>
              <a:rPr lang="en-US" sz="1200" b="1" dirty="0"/>
              <a:t>Detect</a:t>
            </a:r>
            <a:r>
              <a:rPr lang="en-US" sz="1200" dirty="0"/>
              <a:t> </a:t>
            </a:r>
            <a:r>
              <a:rPr lang="en-US" sz="1200" b="1" dirty="0"/>
              <a:t>anomalies</a:t>
            </a:r>
            <a:r>
              <a:rPr lang="en-US" sz="1200" dirty="0"/>
              <a:t> in real time across logistics systems.</a:t>
            </a:r>
          </a:p>
          <a:p>
            <a:pPr marL="171450" indent="-171450">
              <a:spcAft>
                <a:spcPts val="600"/>
              </a:spcAft>
              <a:buClrTx/>
              <a:buFont typeface="Arial" panose="020B0604020202020204" pitchFamily="34" charset="0"/>
              <a:buChar char="•"/>
            </a:pPr>
            <a:r>
              <a:rPr lang="en-US" sz="1200" b="1" dirty="0"/>
              <a:t>Quantify</a:t>
            </a:r>
            <a:r>
              <a:rPr lang="en-US" sz="1200" dirty="0"/>
              <a:t> the impact of </a:t>
            </a:r>
            <a:r>
              <a:rPr lang="en-US" sz="1200" b="1" dirty="0"/>
              <a:t>disruptions</a:t>
            </a:r>
            <a:r>
              <a:rPr lang="en-US" sz="1200" dirty="0"/>
              <a:t> using interpretable data-driven metrics.</a:t>
            </a:r>
          </a:p>
          <a:p>
            <a:pPr marL="171450" indent="-171450">
              <a:spcAft>
                <a:spcPts val="600"/>
              </a:spcAft>
              <a:buClrTx/>
              <a:buFont typeface="Arial" panose="020B0604020202020204" pitchFamily="34" charset="0"/>
              <a:buChar char="•"/>
            </a:pPr>
            <a:r>
              <a:rPr lang="en-US" sz="1200" b="1" dirty="0"/>
              <a:t>Enable</a:t>
            </a:r>
            <a:r>
              <a:rPr lang="en-US" sz="1200" dirty="0"/>
              <a:t> timely </a:t>
            </a:r>
            <a:r>
              <a:rPr lang="en-US" sz="1200" b="1" dirty="0"/>
              <a:t>responses</a:t>
            </a:r>
            <a:r>
              <a:rPr lang="en-US" sz="1200" dirty="0"/>
              <a:t> through integration with decision-support tools.</a:t>
            </a:r>
          </a:p>
        </p:txBody>
      </p:sp>
      <p:sp>
        <p:nvSpPr>
          <p:cNvPr id="4" name="Google Shape;10527;p9415">
            <a:extLst>
              <a:ext uri="{FF2B5EF4-FFF2-40B4-BE49-F238E27FC236}">
                <a16:creationId xmlns:a16="http://schemas.microsoft.com/office/drawing/2014/main" id="{6B49AAC5-0255-7ABF-7631-679664723177}"/>
              </a:ext>
            </a:extLst>
          </p:cNvPr>
          <p:cNvSpPr txBox="1"/>
          <p:nvPr>
            <p:custDataLst>
              <p:tags r:id="rId9"/>
            </p:custDataLst>
          </p:nvPr>
        </p:nvSpPr>
        <p:spPr>
          <a:xfrm>
            <a:off x="4572000" y="2085377"/>
            <a:ext cx="3826826"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2. Purpose</a:t>
            </a:r>
          </a:p>
        </p:txBody>
      </p:sp>
    </p:spTree>
    <p:custDataLst>
      <p:tags r:id="rId1"/>
    </p:custDataLst>
    <p:extLst>
      <p:ext uri="{BB962C8B-B14F-4D97-AF65-F5344CB8AC3E}">
        <p14:creationId xmlns:p14="http://schemas.microsoft.com/office/powerpoint/2010/main" val="301840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AD76-15D9-0E05-1ABA-D176EF0130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9316493-2178-0345-7340-2CBF154BEC35}"/>
              </a:ext>
            </a:extLst>
          </p:cNvPr>
          <p:cNvGraphicFramePr>
            <a:graphicFrameLocks noChangeAspect="1"/>
          </p:cNvGraphicFramePr>
          <p:nvPr>
            <p:custDataLst>
              <p:tags r:id="rId2"/>
            </p:custDataLst>
          </p:nvPr>
        </p:nvGraphicFramePr>
        <p:xfrm>
          <a:off x="1192" y="1191"/>
          <a:ext cx="920" cy="1191"/>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think-cell data - do not delete" hidden="1">
                        <a:extLst>
                          <a:ext uri="{FF2B5EF4-FFF2-40B4-BE49-F238E27FC236}">
                            <a16:creationId xmlns:a16="http://schemas.microsoft.com/office/drawing/2014/main" id="{89316493-2178-0345-7340-2CBF154BEC35}"/>
                          </a:ext>
                        </a:extLst>
                      </p:cNvPr>
                      <p:cNvPicPr/>
                      <p:nvPr/>
                    </p:nvPicPr>
                    <p:blipFill>
                      <a:blip r:embed="rId14"/>
                      <a:stretch>
                        <a:fillRect/>
                      </a:stretch>
                    </p:blipFill>
                    <p:spPr>
                      <a:xfrm>
                        <a:off x="1192" y="1191"/>
                        <a:ext cx="920" cy="11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DF42A8-4AC3-0777-36D0-47F7222ECC15}"/>
              </a:ext>
            </a:extLst>
          </p:cNvPr>
          <p:cNvSpPr>
            <a:spLocks noGrp="1"/>
          </p:cNvSpPr>
          <p:nvPr>
            <p:ph type="title"/>
            <p:custDataLst>
              <p:tags r:id="rId3"/>
            </p:custDataLst>
          </p:nvPr>
        </p:nvSpPr>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noProof="1"/>
              <a:t>Key Contributions</a:t>
            </a:r>
          </a:p>
        </p:txBody>
      </p:sp>
      <p:sp>
        <p:nvSpPr>
          <p:cNvPr id="13" name="Google Shape;703;p114">
            <a:extLst>
              <a:ext uri="{FF2B5EF4-FFF2-40B4-BE49-F238E27FC236}">
                <a16:creationId xmlns:a16="http://schemas.microsoft.com/office/drawing/2014/main" id="{A94A066C-B47A-7B9A-8034-FADB936DC50C}"/>
              </a:ext>
            </a:extLst>
          </p:cNvPr>
          <p:cNvSpPr txBox="1"/>
          <p:nvPr>
            <p:custDataLst>
              <p:tags r:id="rId4"/>
            </p:custDataLst>
          </p:nvPr>
        </p:nvSpPr>
        <p:spPr>
          <a:xfrm>
            <a:off x="578428" y="1218874"/>
            <a:ext cx="4914899" cy="510380"/>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noProof="1"/>
              <a:t>Mathematical</a:t>
            </a:r>
            <a:r>
              <a:rPr lang="en-US" sz="1200" noProof="1"/>
              <a:t> </a:t>
            </a:r>
            <a:r>
              <a:rPr lang="en-US" sz="1200" b="1" noProof="1"/>
              <a:t>framework</a:t>
            </a:r>
            <a:r>
              <a:rPr lang="en-US" sz="1200" noProof="1"/>
              <a:t> for modeling a single-manufacturer </a:t>
            </a:r>
            <a:r>
              <a:rPr lang="en-US" sz="1200" b="1" noProof="1"/>
              <a:t>supply</a:t>
            </a:r>
            <a:r>
              <a:rPr lang="en-US" sz="1200" noProof="1"/>
              <a:t> </a:t>
            </a:r>
            <a:r>
              <a:rPr lang="en-US" sz="1200" b="1" noProof="1"/>
              <a:t>chain</a:t>
            </a:r>
            <a:r>
              <a:rPr lang="en-US" sz="1200" noProof="1"/>
              <a:t>.</a:t>
            </a:r>
          </a:p>
        </p:txBody>
      </p:sp>
      <p:sp>
        <p:nvSpPr>
          <p:cNvPr id="15" name="Google Shape;10527;p9415">
            <a:extLst>
              <a:ext uri="{FF2B5EF4-FFF2-40B4-BE49-F238E27FC236}">
                <a16:creationId xmlns:a16="http://schemas.microsoft.com/office/drawing/2014/main" id="{693632BC-4005-CFD3-C43F-3FAD34C0AADB}"/>
              </a:ext>
            </a:extLst>
          </p:cNvPr>
          <p:cNvSpPr txBox="1"/>
          <p:nvPr>
            <p:custDataLst>
              <p:tags r:id="rId5"/>
            </p:custDataLst>
          </p:nvPr>
        </p:nvSpPr>
        <p:spPr>
          <a:xfrm>
            <a:off x="560702" y="880711"/>
            <a:ext cx="3397828" cy="308859"/>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Supply chain modeling</a:t>
            </a:r>
          </a:p>
        </p:txBody>
      </p:sp>
      <p:sp>
        <p:nvSpPr>
          <p:cNvPr id="17" name="Google Shape;703;p114">
            <a:extLst>
              <a:ext uri="{FF2B5EF4-FFF2-40B4-BE49-F238E27FC236}">
                <a16:creationId xmlns:a16="http://schemas.microsoft.com/office/drawing/2014/main" id="{AE993CA0-4428-F18A-5DAE-E74B63296869}"/>
              </a:ext>
            </a:extLst>
          </p:cNvPr>
          <p:cNvSpPr txBox="1"/>
          <p:nvPr>
            <p:custDataLst>
              <p:tags r:id="rId6"/>
            </p:custDataLst>
          </p:nvPr>
        </p:nvSpPr>
        <p:spPr>
          <a:xfrm>
            <a:off x="578427" y="2288302"/>
            <a:ext cx="4859482" cy="957285"/>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noProof="1"/>
              <a:t>Logistics Chain Disruption Indicators (LCDIs) to quantify:</a:t>
            </a:r>
          </a:p>
          <a:p>
            <a:pPr marL="171450" indent="-171450">
              <a:lnSpc>
                <a:spcPct val="90000"/>
              </a:lnSpc>
              <a:spcAft>
                <a:spcPts val="300"/>
              </a:spcAft>
              <a:buFont typeface="Arial" panose="020B0604020202020204" pitchFamily="34" charset="0"/>
              <a:buChar char="•"/>
            </a:pPr>
            <a:r>
              <a:rPr lang="en-US" sz="1200" b="1" noProof="1"/>
              <a:t>Dispatch</a:t>
            </a:r>
            <a:r>
              <a:rPr lang="en-US" sz="1200" noProof="1"/>
              <a:t> and </a:t>
            </a:r>
            <a:r>
              <a:rPr lang="en-US" sz="1200" b="1" noProof="1"/>
              <a:t>shipment process</a:t>
            </a:r>
            <a:r>
              <a:rPr lang="en-US" sz="1200" noProof="1"/>
              <a:t> </a:t>
            </a:r>
            <a:r>
              <a:rPr lang="en-US" sz="1200" b="1" noProof="1"/>
              <a:t>durations</a:t>
            </a:r>
            <a:r>
              <a:rPr lang="en-US" sz="1200" noProof="1"/>
              <a:t>.</a:t>
            </a:r>
          </a:p>
          <a:p>
            <a:pPr marL="171450" indent="-171450">
              <a:lnSpc>
                <a:spcPct val="90000"/>
              </a:lnSpc>
              <a:spcAft>
                <a:spcPts val="300"/>
              </a:spcAft>
              <a:buFont typeface="Arial" panose="020B0604020202020204" pitchFamily="34" charset="0"/>
              <a:buChar char="•"/>
            </a:pPr>
            <a:r>
              <a:rPr lang="en-US" sz="1200" b="1" dirty="0"/>
              <a:t>Real-time</a:t>
            </a:r>
            <a:r>
              <a:rPr lang="en-US" sz="1200" dirty="0"/>
              <a:t> </a:t>
            </a:r>
            <a:r>
              <a:rPr lang="en-US" sz="1200" b="1" dirty="0"/>
              <a:t>traffic</a:t>
            </a:r>
            <a:r>
              <a:rPr lang="en-US" sz="1200" dirty="0"/>
              <a:t> and </a:t>
            </a:r>
            <a:r>
              <a:rPr lang="en-US" sz="1200" b="1" dirty="0"/>
              <a:t>weather</a:t>
            </a:r>
            <a:r>
              <a:rPr lang="en-US" sz="1200" dirty="0"/>
              <a:t> impacts on shipments</a:t>
            </a:r>
            <a:r>
              <a:rPr lang="en-US" sz="1200" noProof="1"/>
              <a:t>.</a:t>
            </a:r>
          </a:p>
          <a:p>
            <a:pPr marL="171450" indent="-171450">
              <a:lnSpc>
                <a:spcPct val="90000"/>
              </a:lnSpc>
              <a:spcAft>
                <a:spcPts val="300"/>
              </a:spcAft>
              <a:buFont typeface="Arial" panose="020B0604020202020204" pitchFamily="34" charset="0"/>
              <a:buChar char="•"/>
            </a:pPr>
            <a:r>
              <a:rPr lang="en-US" sz="1200" dirty="0"/>
              <a:t>Effect of </a:t>
            </a:r>
            <a:r>
              <a:rPr lang="en-US" sz="1200" b="1" dirty="0"/>
              <a:t>national</a:t>
            </a:r>
            <a:r>
              <a:rPr lang="en-US" sz="1200" dirty="0"/>
              <a:t> </a:t>
            </a:r>
            <a:r>
              <a:rPr lang="en-US" sz="1200" b="1" dirty="0"/>
              <a:t>holidays</a:t>
            </a:r>
            <a:r>
              <a:rPr lang="en-US" sz="1200" dirty="0"/>
              <a:t> on dispatch processes</a:t>
            </a:r>
            <a:r>
              <a:rPr lang="en-US" sz="1200" noProof="1"/>
              <a:t>. </a:t>
            </a:r>
          </a:p>
        </p:txBody>
      </p:sp>
      <p:sp>
        <p:nvSpPr>
          <p:cNvPr id="18" name="Google Shape;10527;p9415">
            <a:extLst>
              <a:ext uri="{FF2B5EF4-FFF2-40B4-BE49-F238E27FC236}">
                <a16:creationId xmlns:a16="http://schemas.microsoft.com/office/drawing/2014/main" id="{8EA97614-7370-1A5F-1E27-7DF23EBD16D8}"/>
              </a:ext>
            </a:extLst>
          </p:cNvPr>
          <p:cNvSpPr txBox="1"/>
          <p:nvPr>
            <p:custDataLst>
              <p:tags r:id="rId7"/>
            </p:custDataLst>
          </p:nvPr>
        </p:nvSpPr>
        <p:spPr>
          <a:xfrm>
            <a:off x="578427" y="1849525"/>
            <a:ext cx="3397827" cy="331235"/>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Indicators Design and Implementation</a:t>
            </a:r>
          </a:p>
        </p:txBody>
      </p:sp>
      <p:cxnSp>
        <p:nvCxnSpPr>
          <p:cNvPr id="19" name="Straight Connector 18">
            <a:extLst>
              <a:ext uri="{FF2B5EF4-FFF2-40B4-BE49-F238E27FC236}">
                <a16:creationId xmlns:a16="http://schemas.microsoft.com/office/drawing/2014/main" id="{89BD4955-54C8-E77B-B9C2-4ED8A16423F6}"/>
              </a:ext>
            </a:extLst>
          </p:cNvPr>
          <p:cNvCxnSpPr>
            <a:cxnSpLocks/>
          </p:cNvCxnSpPr>
          <p:nvPr/>
        </p:nvCxnSpPr>
        <p:spPr>
          <a:xfrm flipV="1">
            <a:off x="509155" y="1729254"/>
            <a:ext cx="5282047" cy="1272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 Placeholder 3">
            <a:extLst>
              <a:ext uri="{FF2B5EF4-FFF2-40B4-BE49-F238E27FC236}">
                <a16:creationId xmlns:a16="http://schemas.microsoft.com/office/drawing/2014/main" id="{63704EC4-7729-1A09-EA04-B29C752AEDF8}"/>
              </a:ext>
            </a:extLst>
          </p:cNvPr>
          <p:cNvSpPr txBox="1">
            <a:spLocks/>
          </p:cNvSpPr>
          <p:nvPr>
            <p:custDataLst>
              <p:tags r:id="rId8"/>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00" cap="all" noProof="1">
                <a:solidFill>
                  <a:schemeClr val="accent1"/>
                </a:solidFill>
                <a:latin typeface="Aptos" panose="020B0004020202020204" pitchFamily="34" charset="0"/>
              </a:rPr>
              <a:t>M4ESTRO Project OVERVIEW</a:t>
            </a:r>
          </a:p>
        </p:txBody>
      </p:sp>
      <p:sp>
        <p:nvSpPr>
          <p:cNvPr id="8" name="Text Placeholder 4">
            <a:extLst>
              <a:ext uri="{FF2B5EF4-FFF2-40B4-BE49-F238E27FC236}">
                <a16:creationId xmlns:a16="http://schemas.microsoft.com/office/drawing/2014/main" id="{76123185-6003-6136-FD0F-8894AA7C0AFE}"/>
              </a:ext>
            </a:extLst>
          </p:cNvPr>
          <p:cNvSpPr txBox="1">
            <a:spLocks/>
          </p:cNvSpPr>
          <p:nvPr>
            <p:custDataLst>
              <p:tags r:id="rId9"/>
            </p:custDataLst>
          </p:nvPr>
        </p:nvSpPr>
        <p:spPr>
          <a:xfrm>
            <a:off x="6057900" y="0"/>
            <a:ext cx="3086099" cy="5143500"/>
          </a:xfrm>
          <a:prstGeom prst="rect">
            <a:avLst/>
          </a:prstGeom>
          <a:solidFill>
            <a:schemeClr val="bg2"/>
          </a:solidFill>
        </p:spPr>
        <p:txBody>
          <a:bodyPr vert="horz" lIns="342900" tIns="68580" rIns="27432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0000"/>
              </a:lnSpc>
            </a:pPr>
            <a:r>
              <a:rPr lang="en-US" sz="1400" dirty="0">
                <a:solidFill>
                  <a:srgbClr val="477C5A"/>
                </a:solidFill>
              </a:rPr>
              <a:t>This work addresses Task 1.2, focusing on the design of </a:t>
            </a:r>
            <a:r>
              <a:rPr lang="en-US" sz="1400" b="1" dirty="0">
                <a:solidFill>
                  <a:srgbClr val="477C5A"/>
                </a:solidFill>
              </a:rPr>
              <a:t>Logistics Chain Disruption Indicators (LCDIs)</a:t>
            </a:r>
            <a:r>
              <a:rPr lang="en-US" sz="1400" dirty="0">
                <a:solidFill>
                  <a:srgbClr val="477C5A"/>
                </a:solidFill>
              </a:rPr>
              <a:t> for detecting </a:t>
            </a:r>
            <a:r>
              <a:rPr lang="en-US" sz="1400" b="1" i="1" dirty="0">
                <a:solidFill>
                  <a:srgbClr val="477C5A"/>
                </a:solidFill>
              </a:rPr>
              <a:t>internal</a:t>
            </a:r>
            <a:r>
              <a:rPr lang="en-US" sz="1400" dirty="0">
                <a:solidFill>
                  <a:srgbClr val="477C5A"/>
                </a:solidFill>
              </a:rPr>
              <a:t> </a:t>
            </a:r>
            <a:r>
              <a:rPr lang="en-US" sz="1400" b="1" i="1" dirty="0">
                <a:solidFill>
                  <a:srgbClr val="477C5A"/>
                </a:solidFill>
              </a:rPr>
              <a:t>disruptions</a:t>
            </a:r>
            <a:r>
              <a:rPr lang="en-US" sz="1400" dirty="0">
                <a:solidFill>
                  <a:srgbClr val="477C5A"/>
                </a:solidFill>
              </a:rPr>
              <a:t>. </a:t>
            </a:r>
          </a:p>
          <a:p>
            <a:pPr>
              <a:lnSpc>
                <a:spcPct val="110000"/>
              </a:lnSpc>
            </a:pPr>
            <a:endParaRPr lang="en-US" sz="1400" dirty="0">
              <a:solidFill>
                <a:schemeClr val="accent2">
                  <a:lumMod val="50000"/>
                </a:schemeClr>
              </a:solidFill>
            </a:endParaRPr>
          </a:p>
          <a:p>
            <a:pPr>
              <a:lnSpc>
                <a:spcPct val="110000"/>
              </a:lnSpc>
            </a:pPr>
            <a:endParaRPr lang="en-US" sz="1400" dirty="0">
              <a:solidFill>
                <a:srgbClr val="477C5A"/>
              </a:solidFill>
            </a:endParaRPr>
          </a:p>
          <a:p>
            <a:pPr>
              <a:lnSpc>
                <a:spcPct val="110000"/>
              </a:lnSpc>
            </a:pPr>
            <a:r>
              <a:rPr lang="en-US" sz="1400" dirty="0">
                <a:solidFill>
                  <a:srgbClr val="477C5A"/>
                </a:solidFill>
              </a:rPr>
              <a:t>It concentrates on a subset of LCDIs aimed at </a:t>
            </a:r>
            <a:r>
              <a:rPr lang="en-US" sz="1400" b="1" dirty="0">
                <a:solidFill>
                  <a:srgbClr val="477C5A"/>
                </a:solidFill>
              </a:rPr>
              <a:t>estimating delivery times</a:t>
            </a:r>
            <a:r>
              <a:rPr lang="en-US" sz="1400" dirty="0">
                <a:solidFill>
                  <a:srgbClr val="477C5A"/>
                </a:solidFill>
              </a:rPr>
              <a:t> and </a:t>
            </a:r>
            <a:r>
              <a:rPr lang="en-US" sz="1400" b="1" dirty="0">
                <a:solidFill>
                  <a:srgbClr val="477C5A"/>
                </a:solidFill>
              </a:rPr>
              <a:t>delays</a:t>
            </a:r>
            <a:r>
              <a:rPr lang="en-US" sz="1400" dirty="0">
                <a:solidFill>
                  <a:srgbClr val="477C5A"/>
                </a:solidFill>
              </a:rPr>
              <a:t> within a </a:t>
            </a:r>
            <a:r>
              <a:rPr lang="en-US" sz="1400" b="1" dirty="0">
                <a:solidFill>
                  <a:srgbClr val="477C5A"/>
                </a:solidFill>
              </a:rPr>
              <a:t>single-manufacturer supply chain</a:t>
            </a:r>
            <a:r>
              <a:rPr lang="en-US" sz="1400" dirty="0">
                <a:solidFill>
                  <a:srgbClr val="477C5A"/>
                </a:solidFill>
              </a:rPr>
              <a:t>.</a:t>
            </a:r>
            <a:endParaRPr lang="en-US" sz="1400" noProof="1">
              <a:solidFill>
                <a:srgbClr val="477C5A"/>
              </a:solidFill>
            </a:endParaRPr>
          </a:p>
        </p:txBody>
      </p:sp>
      <p:sp>
        <p:nvSpPr>
          <p:cNvPr id="4" name="Google Shape;703;p114">
            <a:extLst>
              <a:ext uri="{FF2B5EF4-FFF2-40B4-BE49-F238E27FC236}">
                <a16:creationId xmlns:a16="http://schemas.microsoft.com/office/drawing/2014/main" id="{29D769E2-91C4-772B-AB37-79FB7310F514}"/>
              </a:ext>
            </a:extLst>
          </p:cNvPr>
          <p:cNvSpPr txBox="1"/>
          <p:nvPr>
            <p:custDataLst>
              <p:tags r:id="rId10"/>
            </p:custDataLst>
          </p:nvPr>
        </p:nvSpPr>
        <p:spPr>
          <a:xfrm>
            <a:off x="604710" y="3957923"/>
            <a:ext cx="4833199" cy="680783"/>
          </a:xfrm>
          <a:prstGeom prst="rect">
            <a:avLst/>
          </a:prstGeom>
          <a:noFill/>
          <a:ln>
            <a:noFill/>
          </a:ln>
        </p:spPr>
        <p:txBody>
          <a:bodyPr spcFirstLastPara="1" wrap="square" lIns="68580" tIns="34290" rIns="68580" bIns="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90000"/>
              </a:lnSpc>
              <a:spcAft>
                <a:spcPts val="300"/>
              </a:spcAft>
            </a:pPr>
            <a:r>
              <a:rPr lang="en-US" sz="1200" b="1" dirty="0"/>
              <a:t>Prototype</a:t>
            </a:r>
            <a:r>
              <a:rPr lang="en-US" sz="1200" dirty="0"/>
              <a:t> using pilot partner data </a:t>
            </a:r>
            <a:r>
              <a:rPr lang="en-US" sz="1200" b="1" dirty="0"/>
              <a:t>deployed</a:t>
            </a:r>
            <a:r>
              <a:rPr lang="en-US" sz="1200" dirty="0"/>
              <a:t> on AWS cloud infrastructure.</a:t>
            </a:r>
            <a:endParaRPr lang="en-US" sz="1200" noProof="1"/>
          </a:p>
        </p:txBody>
      </p:sp>
      <p:sp>
        <p:nvSpPr>
          <p:cNvPr id="6" name="Google Shape;10527;p9415">
            <a:extLst>
              <a:ext uri="{FF2B5EF4-FFF2-40B4-BE49-F238E27FC236}">
                <a16:creationId xmlns:a16="http://schemas.microsoft.com/office/drawing/2014/main" id="{3601B229-86A0-3EAB-ADCD-3C8FA1A0829A}"/>
              </a:ext>
            </a:extLst>
          </p:cNvPr>
          <p:cNvSpPr txBox="1"/>
          <p:nvPr>
            <p:custDataLst>
              <p:tags r:id="rId11"/>
            </p:custDataLst>
          </p:nvPr>
        </p:nvSpPr>
        <p:spPr>
          <a:xfrm>
            <a:off x="578426" y="3595845"/>
            <a:ext cx="3397827" cy="362078"/>
          </a:xfrm>
          <a:prstGeom prst="rect">
            <a:avLst/>
          </a:prstGeom>
          <a:noFill/>
          <a:ln>
            <a:noFill/>
          </a:ln>
        </p:spPr>
        <p:txBody>
          <a:bodyPr spcFirstLastPara="1" wrap="square" lIns="0" tIns="34290" rIns="68580" bIns="34290" anchor="t"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400" noProof="1"/>
              <a:t>Prototype development and deployment</a:t>
            </a:r>
          </a:p>
        </p:txBody>
      </p:sp>
      <p:cxnSp>
        <p:nvCxnSpPr>
          <p:cNvPr id="9" name="Straight Connector 8">
            <a:extLst>
              <a:ext uri="{FF2B5EF4-FFF2-40B4-BE49-F238E27FC236}">
                <a16:creationId xmlns:a16="http://schemas.microsoft.com/office/drawing/2014/main" id="{765E44ED-59CB-F060-5B03-E0A41F3C1F1B}"/>
              </a:ext>
            </a:extLst>
          </p:cNvPr>
          <p:cNvCxnSpPr>
            <a:cxnSpLocks/>
          </p:cNvCxnSpPr>
          <p:nvPr/>
        </p:nvCxnSpPr>
        <p:spPr>
          <a:xfrm>
            <a:off x="578427" y="3451264"/>
            <a:ext cx="521277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146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B973C-83B9-F491-7B96-2D8E187A9E2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3C76896-6A9C-B58E-4E38-6957E8E3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D200BC-6D69-6A91-F437-2CD951771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0"/>
            <a:ext cx="9144000" cy="5143499"/>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EC4A72-5FF1-19CD-2009-578E3C927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290"/>
            <a:ext cx="8812530" cy="5130513"/>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AFEF3F-238F-A009-19EB-2E1FE47A2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968"/>
            <a:ext cx="2706134" cy="5144147"/>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3B61951-ECF3-90FD-8204-D82571FD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4544796" y="584453"/>
            <a:ext cx="3725650"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414EB54-43AC-0AA4-CBAC-857FB6A0D430}"/>
              </a:ext>
            </a:extLst>
          </p:cNvPr>
          <p:cNvSpPr>
            <a:spLocks noGrp="1"/>
          </p:cNvSpPr>
          <p:nvPr>
            <p:ph type="title"/>
          </p:nvPr>
        </p:nvSpPr>
        <p:spPr>
          <a:xfrm>
            <a:off x="1040148" y="614238"/>
            <a:ext cx="4947184" cy="2451390"/>
          </a:xfrm>
        </p:spPr>
        <p:txBody>
          <a:bodyPr vert="horz" lIns="91440" tIns="45720" rIns="91440" bIns="45720" rtlCol="0" anchor="b">
            <a:normAutofit/>
          </a:bodyPr>
          <a:lstStyle/>
          <a:p>
            <a:pPr algn="r"/>
            <a:r>
              <a:rPr lang="en-US" sz="3600" dirty="0">
                <a:solidFill>
                  <a:srgbClr val="FFFFFF"/>
                </a:solidFill>
              </a:rPr>
              <a:t>Dataset &amp; External Sources </a:t>
            </a:r>
            <a:endParaRPr lang="en-US" sz="3600"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3327224B-2318-0CC5-E5CA-4EBCF366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3360028"/>
            <a:ext cx="9134528" cy="178347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E38A21-1D3C-AEDD-7F43-3C654159D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25314" y="1224495"/>
            <a:ext cx="5143179"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9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13AB-884C-840A-2542-C460245462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4629A5A-FCEA-F23F-D5BF-BEEBCF2F8938}"/>
              </a:ext>
            </a:extLst>
          </p:cNvPr>
          <p:cNvSpPr>
            <a:spLocks noGrp="1"/>
          </p:cNvSpPr>
          <p:nvPr>
            <p:ph type="title"/>
            <p:custDataLst>
              <p:tags r:id="rId2"/>
            </p:custDataLst>
          </p:nvPr>
        </p:nvSpPr>
        <p:spPr>
          <a:xfrm>
            <a:off x="342900" y="411480"/>
            <a:ext cx="8455914" cy="371475"/>
          </a:xfrm>
        </p:spPr>
        <p:txBody>
          <a:bodyPr vert="horz" lIns="0" tIns="34290" rIns="0" bIns="3429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t>Pilot and Tracking Data</a:t>
            </a:r>
          </a:p>
        </p:txBody>
      </p:sp>
      <p:sp>
        <p:nvSpPr>
          <p:cNvPr id="10" name="Content Placeholder 9">
            <a:extLst>
              <a:ext uri="{FF2B5EF4-FFF2-40B4-BE49-F238E27FC236}">
                <a16:creationId xmlns:a16="http://schemas.microsoft.com/office/drawing/2014/main" id="{E0E4F112-4AD8-316A-F6AE-633E5C19D0E3}"/>
              </a:ext>
            </a:extLst>
          </p:cNvPr>
          <p:cNvSpPr>
            <a:spLocks noGrp="1"/>
          </p:cNvSpPr>
          <p:nvPr>
            <p:ph sz="half" idx="1"/>
            <p:custDataLst>
              <p:tags r:id="rId3"/>
            </p:custDataLst>
          </p:nvPr>
        </p:nvSpPr>
        <p:spPr>
          <a:xfrm>
            <a:off x="384062" y="3094174"/>
            <a:ext cx="2536938" cy="1022054"/>
          </a:xfrm>
          <a:noFill/>
          <a:ln>
            <a:noFill/>
          </a:ln>
        </p:spPr>
        <p:txBody>
          <a:bodyPr spcFirstLastPara="1" wrap="square" lIns="0" tIns="68580" rIns="68580" bIns="3429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FAE Technology</a:t>
            </a:r>
            <a:r>
              <a:rPr lang="en-US" sz="1200" dirty="0"/>
              <a:t>, core dataset provider:  </a:t>
            </a:r>
            <a:r>
              <a:rPr lang="en-US" sz="1200" i="1" dirty="0"/>
              <a:t>one-hundred </a:t>
            </a:r>
            <a:r>
              <a:rPr lang="en-US" sz="1200" dirty="0"/>
              <a:t>order</a:t>
            </a:r>
            <a:r>
              <a:rPr lang="en-US" sz="1200" i="1" dirty="0"/>
              <a:t> records </a:t>
            </a:r>
            <a:r>
              <a:rPr lang="en-US" sz="1200" dirty="0"/>
              <a:t>with supplier locations, timestamps and tracking links.</a:t>
            </a:r>
            <a:endParaRPr lang="en-US" sz="1200" dirty="0">
              <a:solidFill>
                <a:schemeClr val="tx2"/>
              </a:solidFill>
            </a:endParaRPr>
          </a:p>
        </p:txBody>
      </p:sp>
      <p:sp>
        <p:nvSpPr>
          <p:cNvPr id="11" name="Content Placeholder 10">
            <a:extLst>
              <a:ext uri="{FF2B5EF4-FFF2-40B4-BE49-F238E27FC236}">
                <a16:creationId xmlns:a16="http://schemas.microsoft.com/office/drawing/2014/main" id="{92DF9DA3-3B8B-89A6-8461-9CFADD2C8C6A}"/>
              </a:ext>
            </a:extLst>
          </p:cNvPr>
          <p:cNvSpPr>
            <a:spLocks noGrp="1"/>
          </p:cNvSpPr>
          <p:nvPr>
            <p:ph sz="half" idx="2"/>
            <p:custDataLst>
              <p:tags r:id="rId4"/>
            </p:custDataLst>
          </p:nvPr>
        </p:nvSpPr>
        <p:spPr>
          <a:xfrm>
            <a:off x="3380411" y="3097024"/>
            <a:ext cx="2427639"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a:t>17Track API</a:t>
            </a:r>
            <a:r>
              <a:rPr lang="en-US" sz="1200" dirty="0"/>
              <a:t> to retrieve </a:t>
            </a:r>
            <a:r>
              <a:rPr lang="en-US" sz="1200" i="1" dirty="0"/>
              <a:t>shipment events</a:t>
            </a:r>
            <a:r>
              <a:rPr lang="en-US" sz="1200" dirty="0"/>
              <a:t> across multiple carriers, including </a:t>
            </a:r>
            <a:r>
              <a:rPr lang="en-US" sz="1200" i="1" dirty="0"/>
              <a:t>location</a:t>
            </a:r>
            <a:r>
              <a:rPr lang="en-US" sz="1200" dirty="0"/>
              <a:t>, </a:t>
            </a:r>
            <a:r>
              <a:rPr lang="en-US" sz="1200" i="1" dirty="0"/>
              <a:t>timestamp</a:t>
            </a:r>
            <a:r>
              <a:rPr lang="en-US" sz="1200" dirty="0"/>
              <a:t>, and </a:t>
            </a:r>
            <a:r>
              <a:rPr lang="en-US" sz="1200" i="1" dirty="0"/>
              <a:t>status</a:t>
            </a:r>
            <a:r>
              <a:rPr lang="en-US" sz="1200" dirty="0"/>
              <a:t>.</a:t>
            </a:r>
            <a:endParaRPr lang="en-US" sz="1200" dirty="0">
              <a:solidFill>
                <a:schemeClr val="tx2"/>
              </a:solidFill>
              <a:cs typeface="+mn-cs"/>
            </a:endParaRPr>
          </a:p>
        </p:txBody>
      </p:sp>
      <p:sp>
        <p:nvSpPr>
          <p:cNvPr id="12" name="Content Placeholder 11">
            <a:extLst>
              <a:ext uri="{FF2B5EF4-FFF2-40B4-BE49-F238E27FC236}">
                <a16:creationId xmlns:a16="http://schemas.microsoft.com/office/drawing/2014/main" id="{862B3103-45FD-08E3-4121-98B691200FFA}"/>
              </a:ext>
            </a:extLst>
          </p:cNvPr>
          <p:cNvSpPr>
            <a:spLocks noGrp="1"/>
          </p:cNvSpPr>
          <p:nvPr>
            <p:ph sz="half" idx="16"/>
            <p:custDataLst>
              <p:tags r:id="rId5"/>
            </p:custDataLst>
          </p:nvPr>
        </p:nvSpPr>
        <p:spPr>
          <a:xfrm>
            <a:off x="6493823" y="3083801"/>
            <a:ext cx="2266115" cy="1022054"/>
          </a:xfrm>
          <a:noFill/>
          <a:ln>
            <a:noFill/>
          </a:ln>
        </p:spPr>
        <p:txBody>
          <a:bodyPr spcFirstLastPara="1" vert="horz" wrap="square" lIns="0" tIns="68580" rIns="68580" bIns="34290" rtlCol="0"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0">
              <a:lnSpc>
                <a:spcPct val="110000"/>
              </a:lnSpc>
              <a:spcBef>
                <a:spcPts val="0"/>
              </a:spcBef>
              <a:buNone/>
            </a:pPr>
            <a:r>
              <a:rPr lang="en-US" sz="1200" b="1" dirty="0" err="1"/>
              <a:t>Geonames</a:t>
            </a:r>
            <a:r>
              <a:rPr lang="en-US" sz="1200" b="1" dirty="0"/>
              <a:t> API </a:t>
            </a:r>
            <a:r>
              <a:rPr lang="en-US" sz="1200" dirty="0"/>
              <a:t>to</a:t>
            </a:r>
            <a:r>
              <a:rPr lang="en-US" sz="1200" b="1" dirty="0"/>
              <a:t> </a:t>
            </a:r>
            <a:r>
              <a:rPr lang="en-US" sz="1200" dirty="0"/>
              <a:t>standardize shipment events and supplier locations at a </a:t>
            </a:r>
            <a:r>
              <a:rPr lang="en-US" sz="1200" i="1" dirty="0"/>
              <a:t>city level.</a:t>
            </a:r>
            <a:endParaRPr lang="en-US" sz="1200" dirty="0">
              <a:solidFill>
                <a:schemeClr val="tx2"/>
              </a:solidFill>
              <a:cs typeface="+mn-cs"/>
            </a:endParaRPr>
          </a:p>
        </p:txBody>
      </p:sp>
      <p:pic>
        <p:nvPicPr>
          <p:cNvPr id="4" name="Picture Placeholder 12">
            <a:extLst>
              <a:ext uri="{FF2B5EF4-FFF2-40B4-BE49-F238E27FC236}">
                <a16:creationId xmlns:a16="http://schemas.microsoft.com/office/drawing/2014/main" id="{2C5D90BC-B8B9-D081-A6C9-784537D7EFC5}"/>
              </a:ext>
            </a:extLst>
          </p:cNvPr>
          <p:cNvPicPr>
            <a:picLocks noChangeAspect="1"/>
          </p:cNvPicPr>
          <p:nvPr>
            <p:custDataLst>
              <p:tags r:id="rId6"/>
            </p:custDataLst>
          </p:nvPr>
        </p:nvPicPr>
        <p:blipFill rotWithShape="1">
          <a:blip r:embed="rId15"/>
          <a:srcRect l="9767" r="9767"/>
          <a:stretch/>
        </p:blipFill>
        <p:spPr>
          <a:xfrm>
            <a:off x="720011" y="1406110"/>
            <a:ext cx="1669669" cy="1557131"/>
          </a:xfrm>
          <a:prstGeom prst="rect">
            <a:avLst/>
          </a:prstGeom>
        </p:spPr>
      </p:pic>
      <p:pic>
        <p:nvPicPr>
          <p:cNvPr id="5" name="Picture Placeholder 12">
            <a:extLst>
              <a:ext uri="{FF2B5EF4-FFF2-40B4-BE49-F238E27FC236}">
                <a16:creationId xmlns:a16="http://schemas.microsoft.com/office/drawing/2014/main" id="{839E48B7-DC7D-4F29-B99A-DBDB7F2F7B66}"/>
              </a:ext>
            </a:extLst>
          </p:cNvPr>
          <p:cNvPicPr>
            <a:picLocks noChangeAspect="1"/>
          </p:cNvPicPr>
          <p:nvPr>
            <p:custDataLst>
              <p:tags r:id="rId7"/>
            </p:custDataLst>
          </p:nvPr>
        </p:nvPicPr>
        <p:blipFill rotWithShape="1">
          <a:blip r:embed="rId16"/>
          <a:srcRect t="3370" b="3370"/>
          <a:stretch/>
        </p:blipFill>
        <p:spPr>
          <a:xfrm>
            <a:off x="3477861" y="1281233"/>
            <a:ext cx="1882226" cy="1755361"/>
          </a:xfrm>
          <a:prstGeom prst="rect">
            <a:avLst/>
          </a:prstGeom>
        </p:spPr>
      </p:pic>
      <p:pic>
        <p:nvPicPr>
          <p:cNvPr id="6" name="Picture Placeholder 12">
            <a:extLst>
              <a:ext uri="{FF2B5EF4-FFF2-40B4-BE49-F238E27FC236}">
                <a16:creationId xmlns:a16="http://schemas.microsoft.com/office/drawing/2014/main" id="{4DF847E9-FEEE-CB38-76E5-0AD31970727D}"/>
              </a:ext>
            </a:extLst>
          </p:cNvPr>
          <p:cNvPicPr>
            <a:picLocks noChangeAspect="1"/>
          </p:cNvPicPr>
          <p:nvPr>
            <p:custDataLst>
              <p:tags r:id="rId8"/>
            </p:custDataLst>
          </p:nvPr>
        </p:nvPicPr>
        <p:blipFill rotWithShape="1">
          <a:blip r:embed="rId17"/>
          <a:srcRect t="3370" b="3370"/>
          <a:stretch/>
        </p:blipFill>
        <p:spPr>
          <a:xfrm>
            <a:off x="6493823" y="1306994"/>
            <a:ext cx="1882226" cy="1755361"/>
          </a:xfrm>
          <a:prstGeom prst="rect">
            <a:avLst/>
          </a:prstGeom>
        </p:spPr>
      </p:pic>
      <p:sp>
        <p:nvSpPr>
          <p:cNvPr id="16" name="Text Placeholder 3">
            <a:extLst>
              <a:ext uri="{FF2B5EF4-FFF2-40B4-BE49-F238E27FC236}">
                <a16:creationId xmlns:a16="http://schemas.microsoft.com/office/drawing/2014/main" id="{4961A0E9-36B0-5AEC-0AEC-05CDA9FCB2D0}"/>
              </a:ext>
            </a:extLst>
          </p:cNvPr>
          <p:cNvSpPr txBox="1">
            <a:spLocks/>
          </p:cNvSpPr>
          <p:nvPr>
            <p:custDataLst>
              <p:tags r:id="rId9"/>
            </p:custDataLst>
          </p:nvPr>
        </p:nvSpPr>
        <p:spPr>
          <a:xfrm>
            <a:off x="342900" y="255537"/>
            <a:ext cx="8455819" cy="155515"/>
          </a:xfrm>
          <a:prstGeom prst="rect">
            <a:avLst/>
          </a:prstGeom>
        </p:spPr>
        <p:txBody>
          <a:bodyPr vert="horz" lIns="0" tIns="0" rIns="68580" bIns="0" rtlCol="0" anchor="ct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buFont typeface="Arial" panose="020B0604020202020204" pitchFamily="34" charset="0"/>
              <a:buNone/>
            </a:pPr>
            <a:r>
              <a:rPr lang="en-US" sz="1000" cap="all" noProof="1">
                <a:solidFill>
                  <a:schemeClr val="accent1"/>
                </a:solidFill>
                <a:latin typeface="Aptos" panose="020B0004020202020204" pitchFamily="34" charset="0"/>
              </a:rPr>
              <a:t>Dataset &amp; EXTERNAL SOURCES</a:t>
            </a:r>
          </a:p>
        </p:txBody>
      </p:sp>
      <p:sp>
        <p:nvSpPr>
          <p:cNvPr id="17" name="Text Placeholder 4">
            <a:extLst>
              <a:ext uri="{FF2B5EF4-FFF2-40B4-BE49-F238E27FC236}">
                <a16:creationId xmlns:a16="http://schemas.microsoft.com/office/drawing/2014/main" id="{CFE0237E-07B0-095F-CCC5-416010814B23}"/>
              </a:ext>
            </a:extLst>
          </p:cNvPr>
          <p:cNvSpPr txBox="1">
            <a:spLocks/>
          </p:cNvSpPr>
          <p:nvPr>
            <p:custDataLst>
              <p:tags r:id="rId10"/>
            </p:custDataLst>
          </p:nvPr>
        </p:nvSpPr>
        <p:spPr>
          <a:xfrm>
            <a:off x="322659" y="4338690"/>
            <a:ext cx="8509000" cy="463153"/>
          </a:xfrm>
          <a:prstGeom prst="rect">
            <a:avLst/>
          </a:prstGeom>
          <a:solidFill>
            <a:schemeClr val="bg2"/>
          </a:solidFill>
        </p:spPr>
        <p:txBody>
          <a:bodyPr vert="horz" lIns="68580" tIns="68580" rIns="68580" bIns="6858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7144">
              <a:lnSpc>
                <a:spcPct val="110000"/>
              </a:lnSpc>
            </a:pPr>
            <a:r>
              <a:rPr lang="en-US" sz="1400" dirty="0">
                <a:solidFill>
                  <a:srgbClr val="477C5A"/>
                </a:solidFill>
              </a:rPr>
              <a:t>Three sources forming the </a:t>
            </a:r>
            <a:r>
              <a:rPr lang="en-US" sz="1400" b="1" dirty="0">
                <a:solidFill>
                  <a:srgbClr val="477C5A"/>
                </a:solidFill>
              </a:rPr>
              <a:t>core</a:t>
            </a:r>
            <a:r>
              <a:rPr lang="en-US" sz="1400" dirty="0">
                <a:solidFill>
                  <a:srgbClr val="477C5A"/>
                </a:solidFill>
              </a:rPr>
              <a:t> </a:t>
            </a:r>
            <a:r>
              <a:rPr lang="en-US" sz="1400" b="1" dirty="0">
                <a:solidFill>
                  <a:srgbClr val="477C5A"/>
                </a:solidFill>
              </a:rPr>
              <a:t>dataset</a:t>
            </a:r>
            <a:r>
              <a:rPr lang="en-US" sz="1400" dirty="0">
                <a:solidFill>
                  <a:srgbClr val="477C5A"/>
                </a:solidFill>
              </a:rPr>
              <a:t>, providing the foundational data that captures the </a:t>
            </a:r>
            <a:r>
              <a:rPr lang="en-US" sz="1400" b="1" dirty="0">
                <a:solidFill>
                  <a:srgbClr val="477C5A"/>
                </a:solidFill>
              </a:rPr>
              <a:t>supply</a:t>
            </a:r>
            <a:r>
              <a:rPr lang="en-US" sz="1400" dirty="0">
                <a:solidFill>
                  <a:srgbClr val="477C5A"/>
                </a:solidFill>
              </a:rPr>
              <a:t> </a:t>
            </a:r>
            <a:r>
              <a:rPr lang="en-US" sz="1400" b="1" dirty="0">
                <a:solidFill>
                  <a:srgbClr val="477C5A"/>
                </a:solidFill>
              </a:rPr>
              <a:t>chain</a:t>
            </a:r>
            <a:r>
              <a:rPr lang="en-US" sz="1400" dirty="0">
                <a:solidFill>
                  <a:srgbClr val="477C5A"/>
                </a:solidFill>
              </a:rPr>
              <a:t> </a:t>
            </a:r>
            <a:r>
              <a:rPr lang="en-US" sz="1400" b="1" dirty="0">
                <a:solidFill>
                  <a:srgbClr val="477C5A"/>
                </a:solidFill>
              </a:rPr>
              <a:t>structure</a:t>
            </a:r>
            <a:r>
              <a:rPr lang="en-US" sz="1400" dirty="0">
                <a:solidFill>
                  <a:srgbClr val="477C5A"/>
                </a:solidFill>
              </a:rPr>
              <a:t>.</a:t>
            </a:r>
            <a:endParaRPr lang="en-US" sz="1400" noProof="1">
              <a:solidFill>
                <a:srgbClr val="477C5A"/>
              </a:solidFill>
            </a:endParaRPr>
          </a:p>
        </p:txBody>
      </p:sp>
      <p:sp>
        <p:nvSpPr>
          <p:cNvPr id="2" name="Footer Placeholder 1">
            <a:extLst>
              <a:ext uri="{FF2B5EF4-FFF2-40B4-BE49-F238E27FC236}">
                <a16:creationId xmlns:a16="http://schemas.microsoft.com/office/drawing/2014/main" id="{5B3FD45E-6EE2-1AB0-877B-651F7183B5E0}"/>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E06D5D6E-F3DF-0646-2903-E3D952567BDD}"/>
              </a:ext>
            </a:extLst>
          </p:cNvPr>
          <p:cNvSpPr>
            <a:spLocks noGrp="1"/>
          </p:cNvSpPr>
          <p:nvPr>
            <p:ph type="sldNum" sz="quarter" idx="12"/>
          </p:nvPr>
        </p:nvSpPr>
        <p:spPr/>
        <p:txBody>
          <a:bodyPr/>
          <a:lstStyle/>
          <a:p>
            <a:fld id="{D9AD4B2D-25FF-0B46-98A4-87FBB723E472}" type="slidenum">
              <a:rPr lang="en-US" smtClean="0"/>
              <a:t>9</a:t>
            </a:fld>
            <a:endParaRPr lang="en-US"/>
          </a:p>
        </p:txBody>
      </p:sp>
      <p:sp>
        <p:nvSpPr>
          <p:cNvPr id="8" name="Google Shape;10527;p9415">
            <a:extLst>
              <a:ext uri="{FF2B5EF4-FFF2-40B4-BE49-F238E27FC236}">
                <a16:creationId xmlns:a16="http://schemas.microsoft.com/office/drawing/2014/main" id="{F9041267-76FA-D1C8-B31B-F4B280802F63}"/>
              </a:ext>
            </a:extLst>
          </p:cNvPr>
          <p:cNvSpPr txBox="1"/>
          <p:nvPr>
            <p:custDataLst>
              <p:tags r:id="rId11"/>
            </p:custDataLst>
          </p:nvPr>
        </p:nvSpPr>
        <p:spPr>
          <a:xfrm>
            <a:off x="725755" y="1166842"/>
            <a:ext cx="1618369" cy="288036"/>
          </a:xfrm>
          <a:prstGeom prst="rect">
            <a:avLst/>
          </a:prstGeom>
          <a:solidFill>
            <a:schemeClr val="accent1"/>
          </a:solidFill>
          <a:ln>
            <a:noFill/>
          </a:ln>
        </p:spPr>
        <p:txBody>
          <a:bodyPr spcFirstLastPara="1" wrap="square" lIns="68580" tIns="34290" rIns="68580" bIns="34290" anchor="ctr" anchorCtr="0">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Pilot Order Data</a:t>
            </a:r>
          </a:p>
        </p:txBody>
      </p:sp>
      <p:sp>
        <p:nvSpPr>
          <p:cNvPr id="21" name="Google Shape;10527;p9415">
            <a:extLst>
              <a:ext uri="{FF2B5EF4-FFF2-40B4-BE49-F238E27FC236}">
                <a16:creationId xmlns:a16="http://schemas.microsoft.com/office/drawing/2014/main" id="{3ADAF5CD-4415-63F4-1474-0EFA21455F7E}"/>
              </a:ext>
            </a:extLst>
          </p:cNvPr>
          <p:cNvSpPr txBox="1"/>
          <p:nvPr>
            <p:custDataLst>
              <p:tags r:id="rId12"/>
            </p:custDataLst>
          </p:nvPr>
        </p:nvSpPr>
        <p:spPr>
          <a:xfrm>
            <a:off x="3523415" y="1166842"/>
            <a:ext cx="1836671"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Carrier Tracking Data</a:t>
            </a:r>
          </a:p>
        </p:txBody>
      </p:sp>
      <p:sp>
        <p:nvSpPr>
          <p:cNvPr id="26" name="Google Shape;10527;p9415">
            <a:extLst>
              <a:ext uri="{FF2B5EF4-FFF2-40B4-BE49-F238E27FC236}">
                <a16:creationId xmlns:a16="http://schemas.microsoft.com/office/drawing/2014/main" id="{E4706407-616B-B77B-68E5-08B70914F093}"/>
              </a:ext>
            </a:extLst>
          </p:cNvPr>
          <p:cNvSpPr txBox="1"/>
          <p:nvPr>
            <p:custDataLst>
              <p:tags r:id="rId13"/>
            </p:custDataLst>
          </p:nvPr>
        </p:nvSpPr>
        <p:spPr>
          <a:xfrm>
            <a:off x="6539377" y="1166842"/>
            <a:ext cx="1836670" cy="288036"/>
          </a:xfrm>
          <a:prstGeom prst="rect">
            <a:avLst/>
          </a:prstGeom>
          <a:solidFill>
            <a:schemeClr val="accent1"/>
          </a:solidFill>
          <a:ln>
            <a:noFill/>
          </a:ln>
        </p:spPr>
        <p:txBody>
          <a:bodyPr spcFirstLastPara="1" wrap="square" lIns="68580" tIns="34290" rIns="68580" bIns="34290"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100"/>
            </a:pPr>
            <a:r>
              <a:rPr lang="en-US" sz="1400" noProof="1">
                <a:solidFill>
                  <a:schemeClr val="bg1"/>
                </a:solidFill>
                <a:latin typeface="+mj-lt"/>
              </a:rPr>
              <a:t>Geographical Data</a:t>
            </a:r>
          </a:p>
        </p:txBody>
      </p:sp>
    </p:spTree>
    <p:custDataLst>
      <p:tags r:id="rId1"/>
    </p:custDataLst>
    <p:extLst>
      <p:ext uri="{BB962C8B-B14F-4D97-AF65-F5344CB8AC3E}">
        <p14:creationId xmlns:p14="http://schemas.microsoft.com/office/powerpoint/2010/main" val="585652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9fCV9f59UZFiLIMLoUj3k"/>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PLUS_ID" val="title"/>
</p:tagLst>
</file>

<file path=ppt/tags/tag102.xml><?xml version="1.0" encoding="utf-8"?>
<p:tagLst xmlns:a="http://schemas.openxmlformats.org/drawingml/2006/main" xmlns:r="http://schemas.openxmlformats.org/officeDocument/2006/relationships" xmlns:p="http://schemas.openxmlformats.org/presentationml/2006/main">
  <p:tag name="PLUS_ID" val="header_2"/>
</p:tagLst>
</file>

<file path=ppt/tags/tag103.xml><?xml version="1.0" encoding="utf-8"?>
<p:tagLst xmlns:a="http://schemas.openxmlformats.org/drawingml/2006/main" xmlns:r="http://schemas.openxmlformats.org/officeDocument/2006/relationships" xmlns:p="http://schemas.openxmlformats.org/presentationml/2006/main">
  <p:tag name="PLUS_ID" val="detail_1"/>
</p:tagLst>
</file>

<file path=ppt/tags/tag104.xml><?xml version="1.0" encoding="utf-8"?>
<p:tagLst xmlns:a="http://schemas.openxmlformats.org/drawingml/2006/main" xmlns:r="http://schemas.openxmlformats.org/officeDocument/2006/relationships" xmlns:p="http://schemas.openxmlformats.org/presentationml/2006/main">
  <p:tag name="PLUS_ID" val="chapter"/>
</p:tagLst>
</file>

<file path=ppt/tags/tag105.xml><?xml version="1.0" encoding="utf-8"?>
<p:tagLst xmlns:a="http://schemas.openxmlformats.org/drawingml/2006/main" xmlns:r="http://schemas.openxmlformats.org/officeDocument/2006/relationships" xmlns:p="http://schemas.openxmlformats.org/presentationml/2006/main">
  <p:tag name="PLUS_ID" val="takeaway"/>
</p:tagLst>
</file>

<file path=ppt/tags/tag106.xml><?xml version="1.0" encoding="utf-8"?>
<p:tagLst xmlns:a="http://schemas.openxmlformats.org/drawingml/2006/main" xmlns:r="http://schemas.openxmlformats.org/officeDocument/2006/relationships" xmlns:p="http://schemas.openxmlformats.org/presentationml/2006/main">
  <p:tag name="PLUS_ID" val="header_2"/>
</p:tagLst>
</file>

<file path=ppt/tags/tag107.xml><?xml version="1.0" encoding="utf-8"?>
<p:tagLst xmlns:a="http://schemas.openxmlformats.org/drawingml/2006/main" xmlns:r="http://schemas.openxmlformats.org/officeDocument/2006/relationships" xmlns:p="http://schemas.openxmlformats.org/presentationml/2006/main">
  <p:tag name="PLUS_ID" val="header_2"/>
</p:tagLst>
</file>

<file path=ppt/tags/tag108.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LUS_ID" val="title"/>
</p:tagLst>
</file>

<file path=ppt/tags/tag111.xml><?xml version="1.0" encoding="utf-8"?>
<p:tagLst xmlns:a="http://schemas.openxmlformats.org/drawingml/2006/main" xmlns:r="http://schemas.openxmlformats.org/officeDocument/2006/relationships" xmlns:p="http://schemas.openxmlformats.org/presentationml/2006/main">
  <p:tag name="PLUS_ID" val="header_1"/>
</p:tagLst>
</file>

<file path=ppt/tags/tag112.xml><?xml version="1.0" encoding="utf-8"?>
<p:tagLst xmlns:a="http://schemas.openxmlformats.org/drawingml/2006/main" xmlns:r="http://schemas.openxmlformats.org/officeDocument/2006/relationships" xmlns:p="http://schemas.openxmlformats.org/presentationml/2006/main">
  <p:tag name="PLUS_ID" val="detail_1"/>
</p:tagLst>
</file>

<file path=ppt/tags/tag113.xml><?xml version="1.0" encoding="utf-8"?>
<p:tagLst xmlns:a="http://schemas.openxmlformats.org/drawingml/2006/main" xmlns:r="http://schemas.openxmlformats.org/officeDocument/2006/relationships" xmlns:p="http://schemas.openxmlformats.org/presentationml/2006/main">
  <p:tag name="PLUS_ID" val="chapter"/>
</p:tagLst>
</file>

<file path=ppt/tags/tag114.xml><?xml version="1.0" encoding="utf-8"?>
<p:tagLst xmlns:a="http://schemas.openxmlformats.org/drawingml/2006/main" xmlns:r="http://schemas.openxmlformats.org/officeDocument/2006/relationships" xmlns:p="http://schemas.openxmlformats.org/presentationml/2006/main">
  <p:tag name="PLUS_ID" val="takeaway"/>
</p:tagLst>
</file>

<file path=ppt/tags/tag115.xml><?xml version="1.0" encoding="utf-8"?>
<p:tagLst xmlns:a="http://schemas.openxmlformats.org/drawingml/2006/main" xmlns:r="http://schemas.openxmlformats.org/officeDocument/2006/relationships" xmlns:p="http://schemas.openxmlformats.org/presentationml/2006/main">
  <p:tag name="PLUS_ID" val="header_2"/>
</p:tagLst>
</file>

<file path=ppt/tags/tag116.xml><?xml version="1.0" encoding="utf-8"?>
<p:tagLst xmlns:a="http://schemas.openxmlformats.org/drawingml/2006/main" xmlns:r="http://schemas.openxmlformats.org/officeDocument/2006/relationships" xmlns:p="http://schemas.openxmlformats.org/presentationml/2006/main">
  <p:tag name="PLUS_ID" val="header_2"/>
</p:tagLst>
</file>

<file path=ppt/tags/tag117.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PLUS_ID" val="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LUS_ID" val="header_2"/>
</p:tagLst>
</file>

<file path=ppt/tags/tag121.xml><?xml version="1.0" encoding="utf-8"?>
<p:tagLst xmlns:a="http://schemas.openxmlformats.org/drawingml/2006/main" xmlns:r="http://schemas.openxmlformats.org/officeDocument/2006/relationships" xmlns:p="http://schemas.openxmlformats.org/presentationml/2006/main">
  <p:tag name="PLUS_ID" val="detail_1"/>
</p:tagLst>
</file>

<file path=ppt/tags/tag122.xml><?xml version="1.0" encoding="utf-8"?>
<p:tagLst xmlns:a="http://schemas.openxmlformats.org/drawingml/2006/main" xmlns:r="http://schemas.openxmlformats.org/officeDocument/2006/relationships" xmlns:p="http://schemas.openxmlformats.org/presentationml/2006/main">
  <p:tag name="PLUS_ID" val="chapter"/>
</p:tagLst>
</file>

<file path=ppt/tags/tag123.xml><?xml version="1.0" encoding="utf-8"?>
<p:tagLst xmlns:a="http://schemas.openxmlformats.org/drawingml/2006/main" xmlns:r="http://schemas.openxmlformats.org/officeDocument/2006/relationships" xmlns:p="http://schemas.openxmlformats.org/presentationml/2006/main">
  <p:tag name="PLUS_ID" val="takeaway"/>
</p:tagLst>
</file>

<file path=ppt/tags/tag124.xml><?xml version="1.0" encoding="utf-8"?>
<p:tagLst xmlns:a="http://schemas.openxmlformats.org/drawingml/2006/main" xmlns:r="http://schemas.openxmlformats.org/officeDocument/2006/relationships" xmlns:p="http://schemas.openxmlformats.org/presentationml/2006/main">
  <p:tag name="PLUS_ID" val="header_2"/>
</p:tagLst>
</file>

<file path=ppt/tags/tag125.xml><?xml version="1.0" encoding="utf-8"?>
<p:tagLst xmlns:a="http://schemas.openxmlformats.org/drawingml/2006/main" xmlns:r="http://schemas.openxmlformats.org/officeDocument/2006/relationships" xmlns:p="http://schemas.openxmlformats.org/presentationml/2006/main">
  <p:tag name="PLUS_ID" val="header_2"/>
</p:tagLst>
</file>

<file path=ppt/tags/tag126.xml><?xml version="1.0" encoding="utf-8"?>
<p:tagLst xmlns:a="http://schemas.openxmlformats.org/drawingml/2006/main" xmlns:r="http://schemas.openxmlformats.org/officeDocument/2006/relationships" xmlns:p="http://schemas.openxmlformats.org/presentationml/2006/main">
  <p:tag name="PLUS_SLIDE_ID" val="IZrPJ0KdVO8qEhMFzAZbyA"/>
  <p:tag name="PLUS_SLIDE_PPT_ID" val="400#657172752"/>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PLUS_ID" val="title"/>
</p:tagLst>
</file>

<file path=ppt/tags/tag129.xml><?xml version="1.0" encoding="utf-8"?>
<p:tagLst xmlns:a="http://schemas.openxmlformats.org/drawingml/2006/main" xmlns:r="http://schemas.openxmlformats.org/officeDocument/2006/relationships" xmlns:p="http://schemas.openxmlformats.org/presentationml/2006/main">
  <p:tag name="PLUS_ID" val="chapter"/>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PLUS_ID" val="detail_0"/>
</p:tagLst>
</file>

<file path=ppt/tags/tag131.xml><?xml version="1.0" encoding="utf-8"?>
<p:tagLst xmlns:a="http://schemas.openxmlformats.org/drawingml/2006/main" xmlns:r="http://schemas.openxmlformats.org/officeDocument/2006/relationships" xmlns:p="http://schemas.openxmlformats.org/presentationml/2006/main">
  <p:tag name="PLUS_ID" val="header_0"/>
</p:tagLst>
</file>

<file path=ppt/tags/tag132.xml><?xml version="1.0" encoding="utf-8"?>
<p:tagLst xmlns:a="http://schemas.openxmlformats.org/drawingml/2006/main" xmlns:r="http://schemas.openxmlformats.org/officeDocument/2006/relationships" xmlns:p="http://schemas.openxmlformats.org/presentationml/2006/main">
  <p:tag name="PLUS_ID" val="detail_1"/>
</p:tagLst>
</file>

<file path=ppt/tags/tag133.xml><?xml version="1.0" encoding="utf-8"?>
<p:tagLst xmlns:a="http://schemas.openxmlformats.org/drawingml/2006/main" xmlns:r="http://schemas.openxmlformats.org/officeDocument/2006/relationships" xmlns:p="http://schemas.openxmlformats.org/presentationml/2006/main">
  <p:tag name="PLUS_ID" val="header_0"/>
</p:tagLst>
</file>

<file path=ppt/tags/tag134.xml><?xml version="1.0" encoding="utf-8"?>
<p:tagLst xmlns:a="http://schemas.openxmlformats.org/drawingml/2006/main" xmlns:r="http://schemas.openxmlformats.org/officeDocument/2006/relationships" xmlns:p="http://schemas.openxmlformats.org/presentationml/2006/main">
  <p:tag name="PLUS_ID" val="header_0"/>
</p:tagLst>
</file>

<file path=ppt/tags/tag135.xml><?xml version="1.0" encoding="utf-8"?>
<p:tagLst xmlns:a="http://schemas.openxmlformats.org/drawingml/2006/main" xmlns:r="http://schemas.openxmlformats.org/officeDocument/2006/relationships" xmlns:p="http://schemas.openxmlformats.org/presentationml/2006/main">
  <p:tag name="PLUS_ID" val="takeaway"/>
</p:tagLst>
</file>

<file path=ppt/tags/tag136.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PLUS_ID" val="title"/>
</p:tagLst>
</file>

<file path=ppt/tags/tag139.xml><?xml version="1.0" encoding="utf-8"?>
<p:tagLst xmlns:a="http://schemas.openxmlformats.org/drawingml/2006/main" xmlns:r="http://schemas.openxmlformats.org/officeDocument/2006/relationships" xmlns:p="http://schemas.openxmlformats.org/presentationml/2006/main">
  <p:tag name="PLUS_ID" val="detail"/>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PLUS_ID" val="chapter"/>
</p:tagLst>
</file>

<file path=ppt/tags/tag141.xml><?xml version="1.0" encoding="utf-8"?>
<p:tagLst xmlns:a="http://schemas.openxmlformats.org/drawingml/2006/main" xmlns:r="http://schemas.openxmlformats.org/officeDocument/2006/relationships" xmlns:p="http://schemas.openxmlformats.org/presentationml/2006/main">
  <p:tag name="PLUS_ID" val="takeaway"/>
</p:tagLst>
</file>

<file path=ppt/tags/tag142.xml><?xml version="1.0" encoding="utf-8"?>
<p:tagLst xmlns:a="http://schemas.openxmlformats.org/drawingml/2006/main" xmlns:r="http://schemas.openxmlformats.org/officeDocument/2006/relationships" xmlns:p="http://schemas.openxmlformats.org/presentationml/2006/main">
  <p:tag name="PLUS_ID" val="detail"/>
</p:tagLst>
</file>

<file path=ppt/tags/tag143.xml><?xml version="1.0" encoding="utf-8"?>
<p:tagLst xmlns:a="http://schemas.openxmlformats.org/drawingml/2006/main" xmlns:r="http://schemas.openxmlformats.org/officeDocument/2006/relationships" xmlns:p="http://schemas.openxmlformats.org/presentationml/2006/main">
  <p:tag name="PLUS_ID" val="detail"/>
</p:tagLst>
</file>

<file path=ppt/tags/tag144.xml><?xml version="1.0" encoding="utf-8"?>
<p:tagLst xmlns:a="http://schemas.openxmlformats.org/drawingml/2006/main" xmlns:r="http://schemas.openxmlformats.org/officeDocument/2006/relationships" xmlns:p="http://schemas.openxmlformats.org/presentationml/2006/main">
  <p:tag name="PLUS_ID" val="header_0"/>
</p:tagLst>
</file>

<file path=ppt/tags/tag145.xml><?xml version="1.0" encoding="utf-8"?>
<p:tagLst xmlns:a="http://schemas.openxmlformats.org/drawingml/2006/main" xmlns:r="http://schemas.openxmlformats.org/officeDocument/2006/relationships" xmlns:p="http://schemas.openxmlformats.org/presentationml/2006/main">
  <p:tag name="PLUS_ID" val="header_0"/>
</p:tagLst>
</file>

<file path=ppt/tags/tag146.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PLUS_ID" val="title"/>
</p:tagLst>
</file>

<file path=ppt/tags/tag149.xml><?xml version="1.0" encoding="utf-8"?>
<p:tagLst xmlns:a="http://schemas.openxmlformats.org/drawingml/2006/main" xmlns:r="http://schemas.openxmlformats.org/officeDocument/2006/relationships" xmlns:p="http://schemas.openxmlformats.org/presentationml/2006/main">
  <p:tag name="PLUS_ID" val="chapter"/>
</p:tagLst>
</file>

<file path=ppt/tags/tag15.xml><?xml version="1.0" encoding="utf-8"?>
<p:tagLst xmlns:a="http://schemas.openxmlformats.org/drawingml/2006/main" xmlns:r="http://schemas.openxmlformats.org/officeDocument/2006/relationships" xmlns:p="http://schemas.openxmlformats.org/presentationml/2006/main">
  <p:tag name="PLUS_SLIDE_ID" val="uij4NWDig4GGj2YXDfteTl"/>
  <p:tag name="PLUS_SLIDE_PPT_ID" val="364#1471960712"/>
</p:tagLst>
</file>

<file path=ppt/tags/tag150.xml><?xml version="1.0" encoding="utf-8"?>
<p:tagLst xmlns:a="http://schemas.openxmlformats.org/drawingml/2006/main" xmlns:r="http://schemas.openxmlformats.org/officeDocument/2006/relationships" xmlns:p="http://schemas.openxmlformats.org/presentationml/2006/main">
  <p:tag name="PLUS_ID" val="detail_0"/>
</p:tagLst>
</file>

<file path=ppt/tags/tag151.xml><?xml version="1.0" encoding="utf-8"?>
<p:tagLst xmlns:a="http://schemas.openxmlformats.org/drawingml/2006/main" xmlns:r="http://schemas.openxmlformats.org/officeDocument/2006/relationships" xmlns:p="http://schemas.openxmlformats.org/presentationml/2006/main">
  <p:tag name="PLUS_ID" val="detail_1"/>
</p:tagLst>
</file>

<file path=ppt/tags/tag152.xml><?xml version="1.0" encoding="utf-8"?>
<p:tagLst xmlns:a="http://schemas.openxmlformats.org/drawingml/2006/main" xmlns:r="http://schemas.openxmlformats.org/officeDocument/2006/relationships" xmlns:p="http://schemas.openxmlformats.org/presentationml/2006/main">
  <p:tag name="PLUS_ID" val="header_0"/>
</p:tagLst>
</file>

<file path=ppt/tags/tag153.xml><?xml version="1.0" encoding="utf-8"?>
<p:tagLst xmlns:a="http://schemas.openxmlformats.org/drawingml/2006/main" xmlns:r="http://schemas.openxmlformats.org/officeDocument/2006/relationships" xmlns:p="http://schemas.openxmlformats.org/presentationml/2006/main">
  <p:tag name="PLUS_ID" val="header_0"/>
</p:tagLst>
</file>

<file path=ppt/tags/tag154.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PLUS_ID" val="title"/>
</p:tagLst>
</file>

<file path=ppt/tags/tag157.xml><?xml version="1.0" encoding="utf-8"?>
<p:tagLst xmlns:a="http://schemas.openxmlformats.org/drawingml/2006/main" xmlns:r="http://schemas.openxmlformats.org/officeDocument/2006/relationships" xmlns:p="http://schemas.openxmlformats.org/presentationml/2006/main">
  <p:tag name="PLUS_ID" val="chapter"/>
</p:tagLst>
</file>

<file path=ppt/tags/tag158.xml><?xml version="1.0" encoding="utf-8"?>
<p:tagLst xmlns:a="http://schemas.openxmlformats.org/drawingml/2006/main" xmlns:r="http://schemas.openxmlformats.org/officeDocument/2006/relationships" xmlns:p="http://schemas.openxmlformats.org/presentationml/2006/main">
  <p:tag name="PLUS_ID" val="takeaway"/>
</p:tagLst>
</file>

<file path=ppt/tags/tag159.xml><?xml version="1.0" encoding="utf-8"?>
<p:tagLst xmlns:a="http://schemas.openxmlformats.org/drawingml/2006/main" xmlns:r="http://schemas.openxmlformats.org/officeDocument/2006/relationships" xmlns:p="http://schemas.openxmlformats.org/presentationml/2006/main">
  <p:tag name="PLUS_ID" val="header_0"/>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PLUS_ID" val="title"/>
</p:tagLst>
</file>

<file path=ppt/tags/tag163.xml><?xml version="1.0" encoding="utf-8"?>
<p:tagLst xmlns:a="http://schemas.openxmlformats.org/drawingml/2006/main" xmlns:r="http://schemas.openxmlformats.org/officeDocument/2006/relationships" xmlns:p="http://schemas.openxmlformats.org/presentationml/2006/main">
  <p:tag name="PLUS_ID" val="detail"/>
</p:tagLst>
</file>

<file path=ppt/tags/tag164.xml><?xml version="1.0" encoding="utf-8"?>
<p:tagLst xmlns:a="http://schemas.openxmlformats.org/drawingml/2006/main" xmlns:r="http://schemas.openxmlformats.org/officeDocument/2006/relationships" xmlns:p="http://schemas.openxmlformats.org/presentationml/2006/main">
  <p:tag name="PLUS_ID" val="chapter"/>
</p:tagLst>
</file>

<file path=ppt/tags/tag165.xml><?xml version="1.0" encoding="utf-8"?>
<p:tagLst xmlns:a="http://schemas.openxmlformats.org/drawingml/2006/main" xmlns:r="http://schemas.openxmlformats.org/officeDocument/2006/relationships" xmlns:p="http://schemas.openxmlformats.org/presentationml/2006/main">
  <p:tag name="PLUS_ID" val="takeaway"/>
</p:tagLst>
</file>

<file path=ppt/tags/tag166.xml><?xml version="1.0" encoding="utf-8"?>
<p:tagLst xmlns:a="http://schemas.openxmlformats.org/drawingml/2006/main" xmlns:r="http://schemas.openxmlformats.org/officeDocument/2006/relationships" xmlns:p="http://schemas.openxmlformats.org/presentationml/2006/main">
  <p:tag name="PLUS_ID" val="header_0"/>
</p:tagLst>
</file>

<file path=ppt/tags/tag167.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PLUS_ID" val="title"/>
</p:tagLst>
</file>

<file path=ppt/tags/tag17.xml><?xml version="1.0" encoding="utf-8"?>
<p:tagLst xmlns:a="http://schemas.openxmlformats.org/drawingml/2006/main" xmlns:r="http://schemas.openxmlformats.org/officeDocument/2006/relationships" xmlns:p="http://schemas.openxmlformats.org/presentationml/2006/main">
  <p:tag name="PLUS_ID" val="date"/>
</p:tagLst>
</file>

<file path=ppt/tags/tag170.xml><?xml version="1.0" encoding="utf-8"?>
<p:tagLst xmlns:a="http://schemas.openxmlformats.org/drawingml/2006/main" xmlns:r="http://schemas.openxmlformats.org/officeDocument/2006/relationships" xmlns:p="http://schemas.openxmlformats.org/presentationml/2006/main">
  <p:tag name="PLUS_ID" val="detail"/>
</p:tagLst>
</file>

<file path=ppt/tags/tag171.xml><?xml version="1.0" encoding="utf-8"?>
<p:tagLst xmlns:a="http://schemas.openxmlformats.org/drawingml/2006/main" xmlns:r="http://schemas.openxmlformats.org/officeDocument/2006/relationships" xmlns:p="http://schemas.openxmlformats.org/presentationml/2006/main">
  <p:tag name="PLUS_ID" val="chapter"/>
</p:tagLst>
</file>

<file path=ppt/tags/tag172.xml><?xml version="1.0" encoding="utf-8"?>
<p:tagLst xmlns:a="http://schemas.openxmlformats.org/drawingml/2006/main" xmlns:r="http://schemas.openxmlformats.org/officeDocument/2006/relationships" xmlns:p="http://schemas.openxmlformats.org/presentationml/2006/main">
  <p:tag name="PLUS_ID" val="takeaway"/>
</p:tagLst>
</file>

<file path=ppt/tags/tag173.xml><?xml version="1.0" encoding="utf-8"?>
<p:tagLst xmlns:a="http://schemas.openxmlformats.org/drawingml/2006/main" xmlns:r="http://schemas.openxmlformats.org/officeDocument/2006/relationships" xmlns:p="http://schemas.openxmlformats.org/presentationml/2006/main">
  <p:tag name="PLUS_ID" val="header_0"/>
</p:tagLst>
</file>

<file path=ppt/tags/tag174.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PLUS_ID" val="title"/>
</p:tagLst>
</file>

<file path=ppt/tags/tag177.xml><?xml version="1.0" encoding="utf-8"?>
<p:tagLst xmlns:a="http://schemas.openxmlformats.org/drawingml/2006/main" xmlns:r="http://schemas.openxmlformats.org/officeDocument/2006/relationships" xmlns:p="http://schemas.openxmlformats.org/presentationml/2006/main">
  <p:tag name="PLUS_ID" val="detail"/>
</p:tagLst>
</file>

<file path=ppt/tags/tag178.xml><?xml version="1.0" encoding="utf-8"?>
<p:tagLst xmlns:a="http://schemas.openxmlformats.org/drawingml/2006/main" xmlns:r="http://schemas.openxmlformats.org/officeDocument/2006/relationships" xmlns:p="http://schemas.openxmlformats.org/presentationml/2006/main">
  <p:tag name="PLUS_ID" val="chapter"/>
</p:tagLst>
</file>

<file path=ppt/tags/tag179.xml><?xml version="1.0" encoding="utf-8"?>
<p:tagLst xmlns:a="http://schemas.openxmlformats.org/drawingml/2006/main" xmlns:r="http://schemas.openxmlformats.org/officeDocument/2006/relationships" xmlns:p="http://schemas.openxmlformats.org/presentationml/2006/main">
  <p:tag name="PLUS_ID" val="takeaway"/>
</p:tagLst>
</file>

<file path=ppt/tags/tag18.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180.xml><?xml version="1.0" encoding="utf-8"?>
<p:tagLst xmlns:a="http://schemas.openxmlformats.org/drawingml/2006/main" xmlns:r="http://schemas.openxmlformats.org/officeDocument/2006/relationships" xmlns:p="http://schemas.openxmlformats.org/presentationml/2006/main">
  <p:tag name="PLUS_ID" val="header_0"/>
</p:tagLst>
</file>

<file path=ppt/tags/tag181.xml><?xml version="1.0" encoding="utf-8"?>
<p:tagLst xmlns:a="http://schemas.openxmlformats.org/drawingml/2006/main" xmlns:r="http://schemas.openxmlformats.org/officeDocument/2006/relationships" xmlns:p="http://schemas.openxmlformats.org/presentationml/2006/main">
  <p:tag name="PLUS_SLIDE_ID" val="IZrPJ0KdVO8qEhMFzAZZE0"/>
  <p:tag name="PLUS_SLIDE_PPT_ID" val="398#2994835159"/>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PLUS_ID" val="title"/>
</p:tagLst>
</file>

<file path=ppt/tags/tag184.xml><?xml version="1.0" encoding="utf-8"?>
<p:tagLst xmlns:a="http://schemas.openxmlformats.org/drawingml/2006/main" xmlns:r="http://schemas.openxmlformats.org/officeDocument/2006/relationships" xmlns:p="http://schemas.openxmlformats.org/presentationml/2006/main">
  <p:tag name="PLUS_ID" val="detail"/>
</p:tagLst>
</file>

<file path=ppt/tags/tag185.xml><?xml version="1.0" encoding="utf-8"?>
<p:tagLst xmlns:a="http://schemas.openxmlformats.org/drawingml/2006/main" xmlns:r="http://schemas.openxmlformats.org/officeDocument/2006/relationships" xmlns:p="http://schemas.openxmlformats.org/presentationml/2006/main">
  <p:tag name="PLUS_ID" val="chapter"/>
</p:tagLst>
</file>

<file path=ppt/tags/tag186.xml><?xml version="1.0" encoding="utf-8"?>
<p:tagLst xmlns:a="http://schemas.openxmlformats.org/drawingml/2006/main" xmlns:r="http://schemas.openxmlformats.org/officeDocument/2006/relationships" xmlns:p="http://schemas.openxmlformats.org/presentationml/2006/main">
  <p:tag name="PLUS_ID" val="takeaway"/>
</p:tagLst>
</file>

<file path=ppt/tags/tag187.xml><?xml version="1.0" encoding="utf-8"?>
<p:tagLst xmlns:a="http://schemas.openxmlformats.org/drawingml/2006/main" xmlns:r="http://schemas.openxmlformats.org/officeDocument/2006/relationships" xmlns:p="http://schemas.openxmlformats.org/presentationml/2006/main">
  <p:tag name="PLUS_ID" val="header_0"/>
</p:tagLst>
</file>

<file path=ppt/tags/tag188.xml><?xml version="1.0" encoding="utf-8"?>
<p:tagLst xmlns:a="http://schemas.openxmlformats.org/drawingml/2006/main" xmlns:r="http://schemas.openxmlformats.org/officeDocument/2006/relationships" xmlns:p="http://schemas.openxmlformats.org/presentationml/2006/main">
  <p:tag name="PLUS_SLIDE_ID" val="IZrPJ0KdVO8qEhMFzAaDVy"/>
  <p:tag name="PLUS_SLIDE_PPT_ID" val="404#2396176134"/>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PLUS_ID" val="date"/>
</p:tagLst>
</file>

<file path=ppt/tags/tag190.xml><?xml version="1.0" encoding="utf-8"?>
<p:tagLst xmlns:a="http://schemas.openxmlformats.org/drawingml/2006/main" xmlns:r="http://schemas.openxmlformats.org/officeDocument/2006/relationships" xmlns:p="http://schemas.openxmlformats.org/presentationml/2006/main">
  <p:tag name="PLUS_ID" val="title"/>
</p:tagLst>
</file>

<file path=ppt/tags/tag191.xml><?xml version="1.0" encoding="utf-8"?>
<p:tagLst xmlns:a="http://schemas.openxmlformats.org/drawingml/2006/main" xmlns:r="http://schemas.openxmlformats.org/officeDocument/2006/relationships" xmlns:p="http://schemas.openxmlformats.org/presentationml/2006/main">
  <p:tag name="PLUS_ID" val="chapter"/>
</p:tagLst>
</file>

<file path=ppt/tags/tag192.xml><?xml version="1.0" encoding="utf-8"?>
<p:tagLst xmlns:a="http://schemas.openxmlformats.org/drawingml/2006/main" xmlns:r="http://schemas.openxmlformats.org/officeDocument/2006/relationships" xmlns:p="http://schemas.openxmlformats.org/presentationml/2006/main">
  <p:tag name="PLUS_ID" val="takeaway"/>
</p:tagLst>
</file>

<file path=ppt/tags/tag193.xml><?xml version="1.0" encoding="utf-8"?>
<p:tagLst xmlns:a="http://schemas.openxmlformats.org/drawingml/2006/main" xmlns:r="http://schemas.openxmlformats.org/officeDocument/2006/relationships" xmlns:p="http://schemas.openxmlformats.org/presentationml/2006/main">
  <p:tag name="PLUS_ID" val="detail_0"/>
</p:tagLst>
</file>

<file path=ppt/tags/tag194.xml><?xml version="1.0" encoding="utf-8"?>
<p:tagLst xmlns:a="http://schemas.openxmlformats.org/drawingml/2006/main" xmlns:r="http://schemas.openxmlformats.org/officeDocument/2006/relationships" xmlns:p="http://schemas.openxmlformats.org/presentationml/2006/main">
  <p:tag name="PLUS_ID" val="header_0"/>
</p:tagLst>
</file>

<file path=ppt/tags/tag195.xml><?xml version="1.0" encoding="utf-8"?>
<p:tagLst xmlns:a="http://schemas.openxmlformats.org/drawingml/2006/main" xmlns:r="http://schemas.openxmlformats.org/officeDocument/2006/relationships" xmlns:p="http://schemas.openxmlformats.org/presentationml/2006/main">
  <p:tag name="PLUS_ID" val="detail_1"/>
</p:tagLst>
</file>

<file path=ppt/tags/tag196.xml><?xml version="1.0" encoding="utf-8"?>
<p:tagLst xmlns:a="http://schemas.openxmlformats.org/drawingml/2006/main" xmlns:r="http://schemas.openxmlformats.org/officeDocument/2006/relationships" xmlns:p="http://schemas.openxmlformats.org/presentationml/2006/main">
  <p:tag name="PLUS_ID" val="header_1"/>
</p:tagLst>
</file>

<file path=ppt/tags/tag197.xml><?xml version="1.0" encoding="utf-8"?>
<p:tagLst xmlns:a="http://schemas.openxmlformats.org/drawingml/2006/main" xmlns:r="http://schemas.openxmlformats.org/officeDocument/2006/relationships" xmlns:p="http://schemas.openxmlformats.org/presentationml/2006/main">
  <p:tag name="PLUS_ID" val="detail_2"/>
</p:tagLst>
</file>

<file path=ppt/tags/tag198.xml><?xml version="1.0" encoding="utf-8"?>
<p:tagLst xmlns:a="http://schemas.openxmlformats.org/drawingml/2006/main" xmlns:r="http://schemas.openxmlformats.org/officeDocument/2006/relationships" xmlns:p="http://schemas.openxmlformats.org/presentationml/2006/main">
  <p:tag name="PLUS_ID" val="header_2"/>
</p:tagLst>
</file>

<file path=ppt/tags/tag199.xml><?xml version="1.0" encoding="utf-8"?>
<p:tagLst xmlns:a="http://schemas.openxmlformats.org/drawingml/2006/main" xmlns:r="http://schemas.openxmlformats.org/officeDocument/2006/relationships" xmlns:p="http://schemas.openxmlformats.org/presentationml/2006/main">
  <p:tag name="PLUS_SLIDE_ID" val="uij4NWDig4GGj2YXDg12V8"/>
  <p:tag name="PLUS_SLIDE_PPT_ID" val="414#279998015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PLUS_ID" val="takeaway"/>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PLUS_ID" val="title"/>
</p:tagLst>
</file>

<file path=ppt/tags/tag203.xml><?xml version="1.0" encoding="utf-8"?>
<p:tagLst xmlns:a="http://schemas.openxmlformats.org/drawingml/2006/main" xmlns:r="http://schemas.openxmlformats.org/officeDocument/2006/relationships" xmlns:p="http://schemas.openxmlformats.org/presentationml/2006/main">
  <p:tag name="PLUS_ID" val="detail_0"/>
</p:tagLst>
</file>

<file path=ppt/tags/tag204.xml><?xml version="1.0" encoding="utf-8"?>
<p:tagLst xmlns:a="http://schemas.openxmlformats.org/drawingml/2006/main" xmlns:r="http://schemas.openxmlformats.org/officeDocument/2006/relationships" xmlns:p="http://schemas.openxmlformats.org/presentationml/2006/main">
  <p:tag name="PLUS_ID" val="header_0"/>
</p:tagLst>
</file>

<file path=ppt/tags/tag205.xml><?xml version="1.0" encoding="utf-8"?>
<p:tagLst xmlns:a="http://schemas.openxmlformats.org/drawingml/2006/main" xmlns:r="http://schemas.openxmlformats.org/officeDocument/2006/relationships" xmlns:p="http://schemas.openxmlformats.org/presentationml/2006/main">
  <p:tag name="PLUS_ID" val="detail_1"/>
</p:tagLst>
</file>

<file path=ppt/tags/tag206.xml><?xml version="1.0" encoding="utf-8"?>
<p:tagLst xmlns:a="http://schemas.openxmlformats.org/drawingml/2006/main" xmlns:r="http://schemas.openxmlformats.org/officeDocument/2006/relationships" xmlns:p="http://schemas.openxmlformats.org/presentationml/2006/main">
  <p:tag name="PLUS_ID" val="header_1"/>
</p:tagLst>
</file>

<file path=ppt/tags/tag207.xml><?xml version="1.0" encoding="utf-8"?>
<p:tagLst xmlns:a="http://schemas.openxmlformats.org/drawingml/2006/main" xmlns:r="http://schemas.openxmlformats.org/officeDocument/2006/relationships" xmlns:p="http://schemas.openxmlformats.org/presentationml/2006/main">
  <p:tag name="PLUS_ID" val="detail_2"/>
</p:tagLst>
</file>

<file path=ppt/tags/tag208.xml><?xml version="1.0" encoding="utf-8"?>
<p:tagLst xmlns:a="http://schemas.openxmlformats.org/drawingml/2006/main" xmlns:r="http://schemas.openxmlformats.org/officeDocument/2006/relationships" xmlns:p="http://schemas.openxmlformats.org/presentationml/2006/main">
  <p:tag name="PLUS_ID" val="header_2"/>
</p:tagLst>
</file>

<file path=ppt/tags/tag209.xml><?xml version="1.0" encoding="utf-8"?>
<p:tagLst xmlns:a="http://schemas.openxmlformats.org/drawingml/2006/main" xmlns:r="http://schemas.openxmlformats.org/officeDocument/2006/relationships" xmlns:p="http://schemas.openxmlformats.org/presentationml/2006/main">
  <p:tag name="PLUS_ID" val="detail_3"/>
</p:tagLst>
</file>

<file path=ppt/tags/tag21.xml><?xml version="1.0" encoding="utf-8"?>
<p:tagLst xmlns:a="http://schemas.openxmlformats.org/drawingml/2006/main" xmlns:r="http://schemas.openxmlformats.org/officeDocument/2006/relationships" xmlns:p="http://schemas.openxmlformats.org/presentationml/2006/main">
  <p:tag name="PLUS_ID" val="agenda"/>
</p:tagLst>
</file>

<file path=ppt/tags/tag210.xml><?xml version="1.0" encoding="utf-8"?>
<p:tagLst xmlns:a="http://schemas.openxmlformats.org/drawingml/2006/main" xmlns:r="http://schemas.openxmlformats.org/officeDocument/2006/relationships" xmlns:p="http://schemas.openxmlformats.org/presentationml/2006/main">
  <p:tag name="PLUS_ID" val="header_3"/>
</p:tagLst>
</file>

<file path=ppt/tags/tag211.xml><?xml version="1.0" encoding="utf-8"?>
<p:tagLst xmlns:a="http://schemas.openxmlformats.org/drawingml/2006/main" xmlns:r="http://schemas.openxmlformats.org/officeDocument/2006/relationships" xmlns:p="http://schemas.openxmlformats.org/presentationml/2006/main">
  <p:tag name="PLUS_ID" val="chapter"/>
</p:tagLst>
</file>

<file path=ppt/tags/tag212.xml><?xml version="1.0" encoding="utf-8"?>
<p:tagLst xmlns:a="http://schemas.openxmlformats.org/drawingml/2006/main" xmlns:r="http://schemas.openxmlformats.org/officeDocument/2006/relationships" xmlns:p="http://schemas.openxmlformats.org/presentationml/2006/main">
  <p:tag name="PLUS_SLIDE_ID" val="IZrPJ0KdVO8qEhMFzAaiCN"/>
  <p:tag name="PLUS_SLIDE_PPT_ID" val="419#1348895013"/>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PLUS_ID" val="title"/>
</p:tagLst>
</file>

<file path=ppt/tags/tag215.xml><?xml version="1.0" encoding="utf-8"?>
<p:tagLst xmlns:a="http://schemas.openxmlformats.org/drawingml/2006/main" xmlns:r="http://schemas.openxmlformats.org/officeDocument/2006/relationships" xmlns:p="http://schemas.openxmlformats.org/presentationml/2006/main">
  <p:tag name="PLUS_ID" val="detail"/>
</p:tagLst>
</file>

<file path=ppt/tags/tag216.xml><?xml version="1.0" encoding="utf-8"?>
<p:tagLst xmlns:a="http://schemas.openxmlformats.org/drawingml/2006/main" xmlns:r="http://schemas.openxmlformats.org/officeDocument/2006/relationships" xmlns:p="http://schemas.openxmlformats.org/presentationml/2006/main">
  <p:tag name="PLUS_ID" val="header"/>
</p:tagLst>
</file>

<file path=ppt/tags/tag217.xml><?xml version="1.0" encoding="utf-8"?>
<p:tagLst xmlns:a="http://schemas.openxmlformats.org/drawingml/2006/main" xmlns:r="http://schemas.openxmlformats.org/officeDocument/2006/relationships" xmlns:p="http://schemas.openxmlformats.org/presentationml/2006/main">
  <p:tag name="PLUS_ID" val="chapter"/>
</p:tagLst>
</file>

<file path=ppt/tags/tag218.xml><?xml version="1.0" encoding="utf-8"?>
<p:tagLst xmlns:a="http://schemas.openxmlformats.org/drawingml/2006/main" xmlns:r="http://schemas.openxmlformats.org/officeDocument/2006/relationships" xmlns:p="http://schemas.openxmlformats.org/presentationml/2006/main">
  <p:tag name="PLUS_ID" val="image"/>
</p:tagLst>
</file>

<file path=ppt/tags/tag219.xml><?xml version="1.0" encoding="utf-8"?>
<p:tagLst xmlns:a="http://schemas.openxmlformats.org/drawingml/2006/main" xmlns:r="http://schemas.openxmlformats.org/officeDocument/2006/relationships" xmlns:p="http://schemas.openxmlformats.org/presentationml/2006/main">
  <p:tag name="PLUS_ID" val="takeaway"/>
</p:tagLst>
</file>

<file path=ppt/tags/tag22.xml><?xml version="1.0" encoding="utf-8"?>
<p:tagLst xmlns:a="http://schemas.openxmlformats.org/drawingml/2006/main" xmlns:r="http://schemas.openxmlformats.org/officeDocument/2006/relationships" xmlns:p="http://schemas.openxmlformats.org/presentationml/2006/main">
  <p:tag name="PLUS_ID" val="title"/>
</p:tagLst>
</file>

<file path=ppt/tags/tag220.xml><?xml version="1.0" encoding="utf-8"?>
<p:tagLst xmlns:a="http://schemas.openxmlformats.org/drawingml/2006/main" xmlns:r="http://schemas.openxmlformats.org/officeDocument/2006/relationships" xmlns:p="http://schemas.openxmlformats.org/presentationml/2006/main">
  <p:tag name="PLUS_SLIDE_ID" val="3YEDAdif46o4m1ICOQvh8N"/>
  <p:tag name="PLUS_SLIDE_PPT_ID" val="457#3808503976"/>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PLUS_ID" val="title"/>
</p:tagLst>
</file>

<file path=ppt/tags/tag223.xml><?xml version="1.0" encoding="utf-8"?>
<p:tagLst xmlns:a="http://schemas.openxmlformats.org/drawingml/2006/main" xmlns:r="http://schemas.openxmlformats.org/officeDocument/2006/relationships" xmlns:p="http://schemas.openxmlformats.org/presentationml/2006/main">
  <p:tag name="PLUS_ID" val="chapter"/>
</p:tagLst>
</file>

<file path=ppt/tags/tag224.xml><?xml version="1.0" encoding="utf-8"?>
<p:tagLst xmlns:a="http://schemas.openxmlformats.org/drawingml/2006/main" xmlns:r="http://schemas.openxmlformats.org/officeDocument/2006/relationships" xmlns:p="http://schemas.openxmlformats.org/presentationml/2006/main">
  <p:tag name="PLUS_ID" val="takeaway"/>
</p:tagLst>
</file>

<file path=ppt/tags/tag225.xml><?xml version="1.0" encoding="utf-8"?>
<p:tagLst xmlns:a="http://schemas.openxmlformats.org/drawingml/2006/main" xmlns:r="http://schemas.openxmlformats.org/officeDocument/2006/relationships" xmlns:p="http://schemas.openxmlformats.org/presentationml/2006/main">
  <p:tag name="PLUS_ID" val="detail_0"/>
</p:tagLst>
</file>

<file path=ppt/tags/tag226.xml><?xml version="1.0" encoding="utf-8"?>
<p:tagLst xmlns:a="http://schemas.openxmlformats.org/drawingml/2006/main" xmlns:r="http://schemas.openxmlformats.org/officeDocument/2006/relationships" xmlns:p="http://schemas.openxmlformats.org/presentationml/2006/main">
  <p:tag name="PLUS_ID" val="detail_2"/>
</p:tagLst>
</file>

<file path=ppt/tags/tag227.xml><?xml version="1.0" encoding="utf-8"?>
<p:tagLst xmlns:a="http://schemas.openxmlformats.org/drawingml/2006/main" xmlns:r="http://schemas.openxmlformats.org/officeDocument/2006/relationships" xmlns:p="http://schemas.openxmlformats.org/presentationml/2006/main">
  <p:tag name="PLUS_ID" val="detail_1"/>
</p:tagLst>
</file>

<file path=ppt/tags/tag228.xml><?xml version="1.0" encoding="utf-8"?>
<p:tagLst xmlns:a="http://schemas.openxmlformats.org/drawingml/2006/main" xmlns:r="http://schemas.openxmlformats.org/officeDocument/2006/relationships" xmlns:p="http://schemas.openxmlformats.org/presentationml/2006/main">
  <p:tag name="PLUS_ID" val="deliverable_0"/>
</p:tagLst>
</file>

<file path=ppt/tags/tag229.xml><?xml version="1.0" encoding="utf-8"?>
<p:tagLst xmlns:a="http://schemas.openxmlformats.org/drawingml/2006/main" xmlns:r="http://schemas.openxmlformats.org/officeDocument/2006/relationships" xmlns:p="http://schemas.openxmlformats.org/presentationml/2006/main">
  <p:tag name="PLUS_ID" val="deliverable_2"/>
</p:tagLst>
</file>

<file path=ppt/tags/tag2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230.xml><?xml version="1.0" encoding="utf-8"?>
<p:tagLst xmlns:a="http://schemas.openxmlformats.org/drawingml/2006/main" xmlns:r="http://schemas.openxmlformats.org/officeDocument/2006/relationships" xmlns:p="http://schemas.openxmlformats.org/presentationml/2006/main">
  <p:tag name="PLUS_ID" val="deliverable_1"/>
</p:tagLst>
</file>

<file path=ppt/tags/tag231.xml><?xml version="1.0" encoding="utf-8"?>
<p:tagLst xmlns:a="http://schemas.openxmlformats.org/drawingml/2006/main" xmlns:r="http://schemas.openxmlformats.org/officeDocument/2006/relationships" xmlns:p="http://schemas.openxmlformats.org/presentationml/2006/main">
  <p:tag name="PLUS_ID" val="header_1"/>
</p:tagLst>
</file>

<file path=ppt/tags/tag232.xml><?xml version="1.0" encoding="utf-8"?>
<p:tagLst xmlns:a="http://schemas.openxmlformats.org/drawingml/2006/main" xmlns:r="http://schemas.openxmlformats.org/officeDocument/2006/relationships" xmlns:p="http://schemas.openxmlformats.org/presentationml/2006/main">
  <p:tag name="PLUS_ID" val="header_0"/>
</p:tagLst>
</file>

<file path=ppt/tags/tag233.xml><?xml version="1.0" encoding="utf-8"?>
<p:tagLst xmlns:a="http://schemas.openxmlformats.org/drawingml/2006/main" xmlns:r="http://schemas.openxmlformats.org/officeDocument/2006/relationships" xmlns:p="http://schemas.openxmlformats.org/presentationml/2006/main">
  <p:tag name="PLUS_ID" val="header_2"/>
</p:tagLst>
</file>

<file path=ppt/tags/tag234.xml><?xml version="1.0" encoding="utf-8"?>
<p:tagLst xmlns:a="http://schemas.openxmlformats.org/drawingml/2006/main" xmlns:r="http://schemas.openxmlformats.org/officeDocument/2006/relationships" xmlns:p="http://schemas.openxmlformats.org/presentationml/2006/main">
  <p:tag name="PLUS_ID" val="tip_wrapper"/>
</p:tagLst>
</file>

<file path=ppt/tags/tag235.xml><?xml version="1.0" encoding="utf-8"?>
<p:tagLst xmlns:a="http://schemas.openxmlformats.org/drawingml/2006/main" xmlns:r="http://schemas.openxmlformats.org/officeDocument/2006/relationships" xmlns:p="http://schemas.openxmlformats.org/presentationml/2006/main">
  <p:tag name="PLUS_ID" val="plus_tip"/>
</p:tagLst>
</file>

<file path=ppt/tags/tag236.xml><?xml version="1.0" encoding="utf-8"?>
<p:tagLst xmlns:a="http://schemas.openxmlformats.org/drawingml/2006/main" xmlns:r="http://schemas.openxmlformats.org/officeDocument/2006/relationships" xmlns:p="http://schemas.openxmlformats.org/presentationml/2006/main">
  <p:tag name="PLUS_SLIDE_ID" val="D9fCV9f59UZFiLIMLofW20"/>
  <p:tag name="PLUS_SLIDE_PPT_ID" val="431#1474244137"/>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PLUS_ID" val="title"/>
</p:tagLst>
</file>

<file path=ppt/tags/tag239.xml><?xml version="1.0" encoding="utf-8"?>
<p:tagLst xmlns:a="http://schemas.openxmlformats.org/drawingml/2006/main" xmlns:r="http://schemas.openxmlformats.org/officeDocument/2006/relationships" xmlns:p="http://schemas.openxmlformats.org/presentationml/2006/main">
  <p:tag name="PLUS_ID" val="detail"/>
</p:tagLst>
</file>

<file path=ppt/tags/tag24.xml><?xml version="1.0" encoding="utf-8"?>
<p:tagLst xmlns:a="http://schemas.openxmlformats.org/drawingml/2006/main" xmlns:r="http://schemas.openxmlformats.org/officeDocument/2006/relationships" xmlns:p="http://schemas.openxmlformats.org/presentationml/2006/main">
  <p:tag name="PLUS_ID" val="takeaway"/>
</p:tagLst>
</file>

<file path=ppt/tags/tag240.xml><?xml version="1.0" encoding="utf-8"?>
<p:tagLst xmlns:a="http://schemas.openxmlformats.org/drawingml/2006/main" xmlns:r="http://schemas.openxmlformats.org/officeDocument/2006/relationships" xmlns:p="http://schemas.openxmlformats.org/presentationml/2006/main">
  <p:tag name="PLUS_ID" val="chart_title"/>
</p:tagLst>
</file>

<file path=ppt/tags/tag241.xml><?xml version="1.0" encoding="utf-8"?>
<p:tagLst xmlns:a="http://schemas.openxmlformats.org/drawingml/2006/main" xmlns:r="http://schemas.openxmlformats.org/officeDocument/2006/relationships" xmlns:p="http://schemas.openxmlformats.org/presentationml/2006/main">
  <p:tag name="PLUS_ID" val="chart"/>
</p:tagLst>
</file>

<file path=ppt/tags/tag242.xml><?xml version="1.0" encoding="utf-8"?>
<p:tagLst xmlns:a="http://schemas.openxmlformats.org/drawingml/2006/main" xmlns:r="http://schemas.openxmlformats.org/officeDocument/2006/relationships" xmlns:p="http://schemas.openxmlformats.org/presentationml/2006/main">
  <p:tag name="PLUS_ID" val="chart_callout"/>
</p:tagLst>
</file>

<file path=ppt/tags/tag243.xml><?xml version="1.0" encoding="utf-8"?>
<p:tagLst xmlns:a="http://schemas.openxmlformats.org/drawingml/2006/main" xmlns:r="http://schemas.openxmlformats.org/officeDocument/2006/relationships" xmlns:p="http://schemas.openxmlformats.org/presentationml/2006/main">
  <p:tag name="PLUS_ID" val="header"/>
</p:tagLst>
</file>

<file path=ppt/tags/tag244.xml><?xml version="1.0" encoding="utf-8"?>
<p:tagLst xmlns:a="http://schemas.openxmlformats.org/drawingml/2006/main" xmlns:r="http://schemas.openxmlformats.org/officeDocument/2006/relationships" xmlns:p="http://schemas.openxmlformats.org/presentationml/2006/main">
  <p:tag name="PLUS_ID" val="chapter"/>
</p:tagLst>
</file>

<file path=ppt/tags/tag245.xml><?xml version="1.0" encoding="utf-8"?>
<p:tagLst xmlns:a="http://schemas.openxmlformats.org/drawingml/2006/main" xmlns:r="http://schemas.openxmlformats.org/officeDocument/2006/relationships" xmlns:p="http://schemas.openxmlformats.org/presentationml/2006/main">
  <p:tag name="PLUS_ID" val="takeaway"/>
</p:tagLst>
</file>

<file path=ppt/tags/tag246.xml><?xml version="1.0" encoding="utf-8"?>
<p:tagLst xmlns:a="http://schemas.openxmlformats.org/drawingml/2006/main" xmlns:r="http://schemas.openxmlformats.org/officeDocument/2006/relationships" xmlns:p="http://schemas.openxmlformats.org/presentationml/2006/main">
  <p:tag name="PLUS_ID" val="tip_wrapper"/>
</p:tagLst>
</file>

<file path=ppt/tags/tag247.xml><?xml version="1.0" encoding="utf-8"?>
<p:tagLst xmlns:a="http://schemas.openxmlformats.org/drawingml/2006/main" xmlns:r="http://schemas.openxmlformats.org/officeDocument/2006/relationships" xmlns:p="http://schemas.openxmlformats.org/presentationml/2006/main">
  <p:tag name="PLUS_ID" val="plus_tip"/>
</p:tagLst>
</file>

<file path=ppt/tags/tag248.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PLUS_ID" val="title"/>
</p:tagLst>
</file>

<file path=ppt/tags/tag251.xml><?xml version="1.0" encoding="utf-8"?>
<p:tagLst xmlns:a="http://schemas.openxmlformats.org/drawingml/2006/main" xmlns:r="http://schemas.openxmlformats.org/officeDocument/2006/relationships" xmlns:p="http://schemas.openxmlformats.org/presentationml/2006/main">
  <p:tag name="PLUS_ID" val="detail_0"/>
</p:tagLst>
</file>

<file path=ppt/tags/tag252.xml><?xml version="1.0" encoding="utf-8"?>
<p:tagLst xmlns:a="http://schemas.openxmlformats.org/drawingml/2006/main" xmlns:r="http://schemas.openxmlformats.org/officeDocument/2006/relationships" xmlns:p="http://schemas.openxmlformats.org/presentationml/2006/main">
  <p:tag name="PLUS_ID" val="header_0"/>
</p:tagLst>
</file>

<file path=ppt/tags/tag253.xml><?xml version="1.0" encoding="utf-8"?>
<p:tagLst xmlns:a="http://schemas.openxmlformats.org/drawingml/2006/main" xmlns:r="http://schemas.openxmlformats.org/officeDocument/2006/relationships" xmlns:p="http://schemas.openxmlformats.org/presentationml/2006/main">
  <p:tag name="PLUS_ID" val="detail_1"/>
</p:tagLst>
</file>

<file path=ppt/tags/tag254.xml><?xml version="1.0" encoding="utf-8"?>
<p:tagLst xmlns:a="http://schemas.openxmlformats.org/drawingml/2006/main" xmlns:r="http://schemas.openxmlformats.org/officeDocument/2006/relationships" xmlns:p="http://schemas.openxmlformats.org/presentationml/2006/main">
  <p:tag name="PLUS_ID" val="header_1"/>
</p:tagLst>
</file>

<file path=ppt/tags/tag255.xml><?xml version="1.0" encoding="utf-8"?>
<p:tagLst xmlns:a="http://schemas.openxmlformats.org/drawingml/2006/main" xmlns:r="http://schemas.openxmlformats.org/officeDocument/2006/relationships" xmlns:p="http://schemas.openxmlformats.org/presentationml/2006/main">
  <p:tag name="PLUS_ID" val="chapter"/>
</p:tagLst>
</file>

<file path=ppt/tags/tag256.xml><?xml version="1.0" encoding="utf-8"?>
<p:tagLst xmlns:a="http://schemas.openxmlformats.org/drawingml/2006/main" xmlns:r="http://schemas.openxmlformats.org/officeDocument/2006/relationships" xmlns:p="http://schemas.openxmlformats.org/presentationml/2006/main">
  <p:tag name="PLUS_ID" val="takeaway"/>
</p:tagLst>
</file>

<file path=ppt/tags/tag257.xml><?xml version="1.0" encoding="utf-8"?>
<p:tagLst xmlns:a="http://schemas.openxmlformats.org/drawingml/2006/main" xmlns:r="http://schemas.openxmlformats.org/officeDocument/2006/relationships" xmlns:p="http://schemas.openxmlformats.org/presentationml/2006/main">
  <p:tag name="PLUS_ID" val="detail_2"/>
</p:tagLst>
</file>

<file path=ppt/tags/tag258.xml><?xml version="1.0" encoding="utf-8"?>
<p:tagLst xmlns:a="http://schemas.openxmlformats.org/drawingml/2006/main" xmlns:r="http://schemas.openxmlformats.org/officeDocument/2006/relationships" xmlns:p="http://schemas.openxmlformats.org/presentationml/2006/main">
  <p:tag name="PLUS_ID" val="header_2"/>
</p:tagLst>
</file>

<file path=ppt/tags/tag259.xml><?xml version="1.0" encoding="utf-8"?>
<p:tagLst xmlns:a="http://schemas.openxmlformats.org/drawingml/2006/main" xmlns:r="http://schemas.openxmlformats.org/officeDocument/2006/relationships" xmlns:p="http://schemas.openxmlformats.org/presentationml/2006/main">
  <p:tag name="PLUS_ID" val="tip_wrapper"/>
</p:tagLst>
</file>

<file path=ppt/tags/tag26.xml><?xml version="1.0" encoding="utf-8"?>
<p:tagLst xmlns:a="http://schemas.openxmlformats.org/drawingml/2006/main" xmlns:r="http://schemas.openxmlformats.org/officeDocument/2006/relationships" xmlns:p="http://schemas.openxmlformats.org/presentationml/2006/main">
  <p:tag name="PLUS_ID" val="title"/>
</p:tagLst>
</file>

<file path=ppt/tags/tag260.xml><?xml version="1.0" encoding="utf-8"?>
<p:tagLst xmlns:a="http://schemas.openxmlformats.org/drawingml/2006/main" xmlns:r="http://schemas.openxmlformats.org/officeDocument/2006/relationships" xmlns:p="http://schemas.openxmlformats.org/presentationml/2006/main">
  <p:tag name="PLUS_ID" val="plus_tip"/>
</p:tagLst>
</file>

<file path=ppt/tags/tag261.xml><?xml version="1.0" encoding="utf-8"?>
<p:tagLst xmlns:a="http://schemas.openxmlformats.org/drawingml/2006/main" xmlns:r="http://schemas.openxmlformats.org/officeDocument/2006/relationships" xmlns:p="http://schemas.openxmlformats.org/presentationml/2006/main">
  <p:tag name="PLUS_SLIDE_ID" val="IZrPJ0KdVO8qEhMFzAb0kf"/>
  <p:tag name="PLUS_SLIDE_PPT_ID" val="425#2370392418"/>
</p:tagLst>
</file>

<file path=ppt/tags/tag262.xml><?xml version="1.0" encoding="utf-8"?>
<p:tagLst xmlns:a="http://schemas.openxmlformats.org/drawingml/2006/main" xmlns:r="http://schemas.openxmlformats.org/officeDocument/2006/relationships" xmlns:p="http://schemas.openxmlformats.org/presentationml/2006/main">
  <p:tag name="PLUS_ID" val="header_0"/>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PLUS_ID" val="title"/>
</p:tagLst>
</file>

<file path=ppt/tags/tag265.xml><?xml version="1.0" encoding="utf-8"?>
<p:tagLst xmlns:a="http://schemas.openxmlformats.org/drawingml/2006/main" xmlns:r="http://schemas.openxmlformats.org/officeDocument/2006/relationships" xmlns:p="http://schemas.openxmlformats.org/presentationml/2006/main">
  <p:tag name="PLUS_ID" val="detail_0"/>
</p:tagLst>
</file>

<file path=ppt/tags/tag266.xml><?xml version="1.0" encoding="utf-8"?>
<p:tagLst xmlns:a="http://schemas.openxmlformats.org/drawingml/2006/main" xmlns:r="http://schemas.openxmlformats.org/officeDocument/2006/relationships" xmlns:p="http://schemas.openxmlformats.org/presentationml/2006/main">
  <p:tag name="PLUS_ID" val="detail_1"/>
</p:tagLst>
</file>

<file path=ppt/tags/tag267.xml><?xml version="1.0" encoding="utf-8"?>
<p:tagLst xmlns:a="http://schemas.openxmlformats.org/drawingml/2006/main" xmlns:r="http://schemas.openxmlformats.org/officeDocument/2006/relationships" xmlns:p="http://schemas.openxmlformats.org/presentationml/2006/main">
  <p:tag name="PLUS_ID" val="header_1"/>
</p:tagLst>
</file>

<file path=ppt/tags/tag268.xml><?xml version="1.0" encoding="utf-8"?>
<p:tagLst xmlns:a="http://schemas.openxmlformats.org/drawingml/2006/main" xmlns:r="http://schemas.openxmlformats.org/officeDocument/2006/relationships" xmlns:p="http://schemas.openxmlformats.org/presentationml/2006/main">
  <p:tag name="PLUS_ID" val="detail_2"/>
</p:tagLst>
</file>

<file path=ppt/tags/tag269.xml><?xml version="1.0" encoding="utf-8"?>
<p:tagLst xmlns:a="http://schemas.openxmlformats.org/drawingml/2006/main" xmlns:r="http://schemas.openxmlformats.org/officeDocument/2006/relationships" xmlns:p="http://schemas.openxmlformats.org/presentationml/2006/main">
  <p:tag name="PLUS_ID" val="header_2"/>
</p:tagLst>
</file>

<file path=ppt/tags/tag27.xml><?xml version="1.0" encoding="utf-8"?>
<p:tagLst xmlns:a="http://schemas.openxmlformats.org/drawingml/2006/main" xmlns:r="http://schemas.openxmlformats.org/officeDocument/2006/relationships" xmlns:p="http://schemas.openxmlformats.org/presentationml/2006/main">
  <p:tag name="PLUS_ID" val="chapter"/>
</p:tagLst>
</file>

<file path=ppt/tags/tag270.xml><?xml version="1.0" encoding="utf-8"?>
<p:tagLst xmlns:a="http://schemas.openxmlformats.org/drawingml/2006/main" xmlns:r="http://schemas.openxmlformats.org/officeDocument/2006/relationships" xmlns:p="http://schemas.openxmlformats.org/presentationml/2006/main">
  <p:tag name="PLUS_ID" val="chapter"/>
</p:tagLst>
</file>

<file path=ppt/tags/tag271.xml><?xml version="1.0" encoding="utf-8"?>
<p:tagLst xmlns:a="http://schemas.openxmlformats.org/drawingml/2006/main" xmlns:r="http://schemas.openxmlformats.org/officeDocument/2006/relationships" xmlns:p="http://schemas.openxmlformats.org/presentationml/2006/main">
  <p:tag name="PLUS_ID" val="takeaway"/>
</p:tagLst>
</file>

<file path=ppt/tags/tag272.xml><?xml version="1.0" encoding="utf-8"?>
<p:tagLst xmlns:a="http://schemas.openxmlformats.org/drawingml/2006/main" xmlns:r="http://schemas.openxmlformats.org/officeDocument/2006/relationships" xmlns:p="http://schemas.openxmlformats.org/presentationml/2006/main">
  <p:tag name="PLUS_ID" val="image_0"/>
</p:tagLst>
</file>

<file path=ppt/tags/tag273.xml><?xml version="1.0" encoding="utf-8"?>
<p:tagLst xmlns:a="http://schemas.openxmlformats.org/drawingml/2006/main" xmlns:r="http://schemas.openxmlformats.org/officeDocument/2006/relationships" xmlns:p="http://schemas.openxmlformats.org/presentationml/2006/main">
  <p:tag name="PLUS_ID" val="image_1"/>
</p:tagLst>
</file>

<file path=ppt/tags/tag274.xml><?xml version="1.0" encoding="utf-8"?>
<p:tagLst xmlns:a="http://schemas.openxmlformats.org/drawingml/2006/main" xmlns:r="http://schemas.openxmlformats.org/officeDocument/2006/relationships" xmlns:p="http://schemas.openxmlformats.org/presentationml/2006/main">
  <p:tag name="PLUS_ID" val="image_2"/>
</p:tagLst>
</file>

<file path=ppt/tags/tag275.xml><?xml version="1.0" encoding="utf-8"?>
<p:tagLst xmlns:a="http://schemas.openxmlformats.org/drawingml/2006/main" xmlns:r="http://schemas.openxmlformats.org/officeDocument/2006/relationships" xmlns:p="http://schemas.openxmlformats.org/presentationml/2006/main">
  <p:tag name="PLUS_ID" val="tip_wrapper"/>
</p:tagLst>
</file>

<file path=ppt/tags/tag276.xml><?xml version="1.0" encoding="utf-8"?>
<p:tagLst xmlns:a="http://schemas.openxmlformats.org/drawingml/2006/main" xmlns:r="http://schemas.openxmlformats.org/officeDocument/2006/relationships" xmlns:p="http://schemas.openxmlformats.org/presentationml/2006/main">
  <p:tag name="PLUS_ID" val="plus_tip"/>
</p:tagLst>
</file>

<file path=ppt/tags/tag277.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78.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PLUS_ID" val="detail_0"/>
</p:tagLst>
</file>

<file path=ppt/tags/tag280.xml><?xml version="1.0" encoding="utf-8"?>
<p:tagLst xmlns:a="http://schemas.openxmlformats.org/drawingml/2006/main" xmlns:r="http://schemas.openxmlformats.org/officeDocument/2006/relationships" xmlns:p="http://schemas.openxmlformats.org/presentationml/2006/main">
  <p:tag name="PLUS_ID" val="title"/>
</p:tagLst>
</file>

<file path=ppt/tags/tag281.xml><?xml version="1.0" encoding="utf-8"?>
<p:tagLst xmlns:a="http://schemas.openxmlformats.org/drawingml/2006/main" xmlns:r="http://schemas.openxmlformats.org/officeDocument/2006/relationships" xmlns:p="http://schemas.openxmlformats.org/presentationml/2006/main">
  <p:tag name="PLUS_ID" val="chapter"/>
</p:tagLst>
</file>

<file path=ppt/tags/tag282.xml><?xml version="1.0" encoding="utf-8"?>
<p:tagLst xmlns:a="http://schemas.openxmlformats.org/drawingml/2006/main" xmlns:r="http://schemas.openxmlformats.org/officeDocument/2006/relationships" xmlns:p="http://schemas.openxmlformats.org/presentationml/2006/main">
  <p:tag name="PLUS_ID" val="takeaway"/>
</p:tagLst>
</file>

<file path=ppt/tags/tag283.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84.xml><?xml version="1.0" encoding="utf-8"?>
<p:tagLst xmlns:a="http://schemas.openxmlformats.org/drawingml/2006/main" xmlns:r="http://schemas.openxmlformats.org/officeDocument/2006/relationships" xmlns:p="http://schemas.openxmlformats.org/presentationml/2006/main">
  <p:tag name="PLUS_ID" val="image"/>
</p:tagLst>
</file>

<file path=ppt/tags/tag285.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286.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287.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288.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289.xml><?xml version="1.0" encoding="utf-8"?>
<p:tagLst xmlns:a="http://schemas.openxmlformats.org/drawingml/2006/main" xmlns:r="http://schemas.openxmlformats.org/officeDocument/2006/relationships" xmlns:p="http://schemas.openxmlformats.org/presentationml/2006/main">
  <p:tag name="PLUS_ID" val="tip_wrapper"/>
</p:tagLst>
</file>

<file path=ppt/tags/tag29.xml><?xml version="1.0" encoding="utf-8"?>
<p:tagLst xmlns:a="http://schemas.openxmlformats.org/drawingml/2006/main" xmlns:r="http://schemas.openxmlformats.org/officeDocument/2006/relationships" xmlns:p="http://schemas.openxmlformats.org/presentationml/2006/main">
  <p:tag name="PLUS_ID" val="header_0"/>
</p:tagLst>
</file>

<file path=ppt/tags/tag290.xml><?xml version="1.0" encoding="utf-8"?>
<p:tagLst xmlns:a="http://schemas.openxmlformats.org/drawingml/2006/main" xmlns:r="http://schemas.openxmlformats.org/officeDocument/2006/relationships" xmlns:p="http://schemas.openxmlformats.org/presentationml/2006/main">
  <p:tag name="PLUS_ID" val="plus_tip"/>
</p:tagLst>
</file>

<file path=ppt/tags/tag291.xml><?xml version="1.0" encoding="utf-8"?>
<p:tagLst xmlns:a="http://schemas.openxmlformats.org/drawingml/2006/main" xmlns:r="http://schemas.openxmlformats.org/officeDocument/2006/relationships" xmlns:p="http://schemas.openxmlformats.org/presentationml/2006/main">
  <p:tag name="PLUS_SLIDE_ID" val="XUjG0aHTvi5ieti22ojGTV"/>
  <p:tag name="PLUS_SLIDE_PPT_ID" val="463#385433895"/>
</p:tagLst>
</file>

<file path=ppt/tags/tag292.xml><?xml version="1.0" encoding="utf-8"?>
<p:tagLst xmlns:a="http://schemas.openxmlformats.org/drawingml/2006/main" xmlns:r="http://schemas.openxmlformats.org/officeDocument/2006/relationships" xmlns:p="http://schemas.openxmlformats.org/presentationml/2006/main">
  <p:tag name="PLUS_ID" val="overview_detail"/>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PLUS_ID" val="title"/>
</p:tagLst>
</file>

<file path=ppt/tags/tag295.xml><?xml version="1.0" encoding="utf-8"?>
<p:tagLst xmlns:a="http://schemas.openxmlformats.org/drawingml/2006/main" xmlns:r="http://schemas.openxmlformats.org/officeDocument/2006/relationships" xmlns:p="http://schemas.openxmlformats.org/presentationml/2006/main">
  <p:tag name="PLUS_ID" val="chapter"/>
</p:tagLst>
</file>

<file path=ppt/tags/tag296.xml><?xml version="1.0" encoding="utf-8"?>
<p:tagLst xmlns:a="http://schemas.openxmlformats.org/drawingml/2006/main" xmlns:r="http://schemas.openxmlformats.org/officeDocument/2006/relationships" xmlns:p="http://schemas.openxmlformats.org/presentationml/2006/main">
  <p:tag name="PLUS_ID" val="takeaway"/>
</p:tagLst>
</file>

<file path=ppt/tags/tag297.xml><?xml version="1.0" encoding="utf-8"?>
<p:tagLst xmlns:a="http://schemas.openxmlformats.org/drawingml/2006/main" xmlns:r="http://schemas.openxmlformats.org/officeDocument/2006/relationships" xmlns:p="http://schemas.openxmlformats.org/presentationml/2006/main">
  <p:tag name="PLUS_ID" val="overview_header"/>
</p:tagLst>
</file>

<file path=ppt/tags/tag298.xml><?xml version="1.0" encoding="utf-8"?>
<p:tagLst xmlns:a="http://schemas.openxmlformats.org/drawingml/2006/main" xmlns:r="http://schemas.openxmlformats.org/officeDocument/2006/relationships" xmlns:p="http://schemas.openxmlformats.org/presentationml/2006/main">
  <p:tag name="PLUS_ID" val="image"/>
</p:tagLst>
</file>

<file path=ppt/tags/tag299.xml><?xml version="1.0" encoding="utf-8"?>
<p:tagLst xmlns:a="http://schemas.openxmlformats.org/drawingml/2006/main" xmlns:r="http://schemas.openxmlformats.org/officeDocument/2006/relationships" xmlns:p="http://schemas.openxmlformats.org/presentationml/2006/main">
  <p:tag name="PLUS_ID" val="problem_detai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PLUS_SLIDE_ID" val="uij4NWDig4GGj2YXDg1Y8L"/>
  <p:tag name="PLUS_SLIDE_PPT_ID" val="426#613754709"/>
</p:tagLst>
</file>

<file path=ppt/tags/tag300.xml><?xml version="1.0" encoding="utf-8"?>
<p:tagLst xmlns:a="http://schemas.openxmlformats.org/drawingml/2006/main" xmlns:r="http://schemas.openxmlformats.org/officeDocument/2006/relationships" xmlns:p="http://schemas.openxmlformats.org/presentationml/2006/main">
  <p:tag name="PLUS_ID" val="problem_header"/>
</p:tagLst>
</file>

<file path=ppt/tags/tag301.xml><?xml version="1.0" encoding="utf-8"?>
<p:tagLst xmlns:a="http://schemas.openxmlformats.org/drawingml/2006/main" xmlns:r="http://schemas.openxmlformats.org/officeDocument/2006/relationships" xmlns:p="http://schemas.openxmlformats.org/presentationml/2006/main">
  <p:tag name="PLUS_ID" val="solution_detail"/>
</p:tagLst>
</file>

<file path=ppt/tags/tag302.xml><?xml version="1.0" encoding="utf-8"?>
<p:tagLst xmlns:a="http://schemas.openxmlformats.org/drawingml/2006/main" xmlns:r="http://schemas.openxmlformats.org/officeDocument/2006/relationships" xmlns:p="http://schemas.openxmlformats.org/presentationml/2006/main">
  <p:tag name="PLUS_ID" val="solution_header"/>
</p:tagLst>
</file>

<file path=ppt/tags/tag303.xml><?xml version="1.0" encoding="utf-8"?>
<p:tagLst xmlns:a="http://schemas.openxmlformats.org/drawingml/2006/main" xmlns:r="http://schemas.openxmlformats.org/officeDocument/2006/relationships" xmlns:p="http://schemas.openxmlformats.org/presentationml/2006/main">
  <p:tag name="PLUS_ID" val="tip_wrapper"/>
</p:tagLst>
</file>

<file path=ppt/tags/tag304.xml><?xml version="1.0" encoding="utf-8"?>
<p:tagLst xmlns:a="http://schemas.openxmlformats.org/drawingml/2006/main" xmlns:r="http://schemas.openxmlformats.org/officeDocument/2006/relationships" xmlns:p="http://schemas.openxmlformats.org/presentationml/2006/main">
  <p:tag name="PLUS_ID" val="plus_tip"/>
</p:tagLst>
</file>

<file path=ppt/tags/tag31.xml><?xml version="1.0" encoding="utf-8"?>
<p:tagLst xmlns:a="http://schemas.openxmlformats.org/drawingml/2006/main" xmlns:r="http://schemas.openxmlformats.org/officeDocument/2006/relationships" xmlns:p="http://schemas.openxmlformats.org/presentationml/2006/main">
  <p:tag name="PLUS_ID" val="image_0"/>
</p:tagLst>
</file>

<file path=ppt/tags/tag32.xml><?xml version="1.0" encoding="utf-8"?>
<p:tagLst xmlns:a="http://schemas.openxmlformats.org/drawingml/2006/main" xmlns:r="http://schemas.openxmlformats.org/officeDocument/2006/relationships" xmlns:p="http://schemas.openxmlformats.org/presentationml/2006/main">
  <p:tag name="PLUS_ID" val="image_1"/>
</p:tagLst>
</file>

<file path=ppt/tags/tag33.xml><?xml version="1.0" encoding="utf-8"?>
<p:tagLst xmlns:a="http://schemas.openxmlformats.org/drawingml/2006/main" xmlns:r="http://schemas.openxmlformats.org/officeDocument/2006/relationships" xmlns:p="http://schemas.openxmlformats.org/presentationml/2006/main">
  <p:tag name="PLUS_ID" val="image_2"/>
</p:tagLst>
</file>

<file path=ppt/tags/tag34.xml><?xml version="1.0" encoding="utf-8"?>
<p:tagLst xmlns:a="http://schemas.openxmlformats.org/drawingml/2006/main" xmlns:r="http://schemas.openxmlformats.org/officeDocument/2006/relationships" xmlns:p="http://schemas.openxmlformats.org/presentationml/2006/main">
  <p:tag name="PLUS_ID" val="header_0"/>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PLUS_ID" val="title"/>
</p:tagLst>
</file>

<file path=ppt/tags/tag37.xml><?xml version="1.0" encoding="utf-8"?>
<p:tagLst xmlns:a="http://schemas.openxmlformats.org/drawingml/2006/main" xmlns:r="http://schemas.openxmlformats.org/officeDocument/2006/relationships" xmlns:p="http://schemas.openxmlformats.org/presentationml/2006/main">
  <p:tag name="PLUS_ID" val="detail_0"/>
</p:tagLst>
</file>

<file path=ppt/tags/tag38.xml><?xml version="1.0" encoding="utf-8"?>
<p:tagLst xmlns:a="http://schemas.openxmlformats.org/drawingml/2006/main" xmlns:r="http://schemas.openxmlformats.org/officeDocument/2006/relationships" xmlns:p="http://schemas.openxmlformats.org/presentationml/2006/main">
  <p:tag name="PLUS_ID" val="detail_1"/>
</p:tagLst>
</file>

<file path=ppt/tags/tag39.xml><?xml version="1.0" encoding="utf-8"?>
<p:tagLst xmlns:a="http://schemas.openxmlformats.org/drawingml/2006/main" xmlns:r="http://schemas.openxmlformats.org/officeDocument/2006/relationships" xmlns:p="http://schemas.openxmlformats.org/presentationml/2006/main">
  <p:tag name="PLUS_ID" val="detail_2"/>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PLUS_ID" val="chapter"/>
</p:tagLst>
</file>

<file path=ppt/tags/tag41.xml><?xml version="1.0" encoding="utf-8"?>
<p:tagLst xmlns:a="http://schemas.openxmlformats.org/drawingml/2006/main" xmlns:r="http://schemas.openxmlformats.org/officeDocument/2006/relationships" xmlns:p="http://schemas.openxmlformats.org/presentationml/2006/main">
  <p:tag name="PLUS_ID" val="header_0"/>
</p:tagLst>
</file>

<file path=ppt/tags/tag42.xml><?xml version="1.0" encoding="utf-8"?>
<p:tagLst xmlns:a="http://schemas.openxmlformats.org/drawingml/2006/main" xmlns:r="http://schemas.openxmlformats.org/officeDocument/2006/relationships" xmlns:p="http://schemas.openxmlformats.org/presentationml/2006/main">
  <p:tag name="PLUS_ID" val="header_0"/>
</p:tagLst>
</file>

<file path=ppt/tags/tag43.xml><?xml version="1.0" encoding="utf-8"?>
<p:tagLst xmlns:a="http://schemas.openxmlformats.org/drawingml/2006/main" xmlns:r="http://schemas.openxmlformats.org/officeDocument/2006/relationships" xmlns:p="http://schemas.openxmlformats.org/presentationml/2006/main">
  <p:tag name="PLUS_SLIDE_ID" val="IZrPJ0KdVO8qEhMFzAZdHq"/>
  <p:tag name="PLUS_SLIDE_PPT_ID" val="401#504063912"/>
</p:tagLst>
</file>

<file path=ppt/tags/tag44.xml><?xml version="1.0" encoding="utf-8"?>
<p:tagLst xmlns:a="http://schemas.openxmlformats.org/drawingml/2006/main" xmlns:r="http://schemas.openxmlformats.org/officeDocument/2006/relationships" xmlns:p="http://schemas.openxmlformats.org/presentationml/2006/main">
  <p:tag name="PLUS_ID" val="takeaway"/>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PLUS_ID" val="title"/>
</p:tagLst>
</file>

<file path=ppt/tags/tag47.xml><?xml version="1.0" encoding="utf-8"?>
<p:tagLst xmlns:a="http://schemas.openxmlformats.org/drawingml/2006/main" xmlns:r="http://schemas.openxmlformats.org/officeDocument/2006/relationships" xmlns:p="http://schemas.openxmlformats.org/presentationml/2006/main">
  <p:tag name="PLUS_ID" val="chapter"/>
</p:tagLst>
</file>

<file path=ppt/tags/tag48.xml><?xml version="1.0" encoding="utf-8"?>
<p:tagLst xmlns:a="http://schemas.openxmlformats.org/drawingml/2006/main" xmlns:r="http://schemas.openxmlformats.org/officeDocument/2006/relationships" xmlns:p="http://schemas.openxmlformats.org/presentationml/2006/main">
  <p:tag name="PLUS_ID" val="detail_0"/>
</p:tagLst>
</file>

<file path=ppt/tags/tag49.xml><?xml version="1.0" encoding="utf-8"?>
<p:tagLst xmlns:a="http://schemas.openxmlformats.org/drawingml/2006/main" xmlns:r="http://schemas.openxmlformats.org/officeDocument/2006/relationships" xmlns:p="http://schemas.openxmlformats.org/presentationml/2006/main">
  <p:tag name="PLUS_ID" val="header_0"/>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PLUS_ID" val="detail_0"/>
</p:tagLst>
</file>

<file path=ppt/tags/tag51.xml><?xml version="1.0" encoding="utf-8"?>
<p:tagLst xmlns:a="http://schemas.openxmlformats.org/drawingml/2006/main" xmlns:r="http://schemas.openxmlformats.org/officeDocument/2006/relationships" xmlns:p="http://schemas.openxmlformats.org/presentationml/2006/main">
  <p:tag name="PLUS_ID" val="header_0"/>
</p:tagLst>
</file>

<file path=ppt/tags/tag52.xml><?xml version="1.0" encoding="utf-8"?>
<p:tagLst xmlns:a="http://schemas.openxmlformats.org/drawingml/2006/main" xmlns:r="http://schemas.openxmlformats.org/officeDocument/2006/relationships" xmlns:p="http://schemas.openxmlformats.org/presentationml/2006/main">
  <p:tag name="PLUS_SLIDE_ID" val="uij4NWDig4GGj2YXDg0t38"/>
  <p:tag name="PLUS_SLIDE_PPT_ID" val="407#581465989"/>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PLUS_ID" val="title"/>
</p:tagLst>
</file>

<file path=ppt/tags/tag55.xml><?xml version="1.0" encoding="utf-8"?>
<p:tagLst xmlns:a="http://schemas.openxmlformats.org/drawingml/2006/main" xmlns:r="http://schemas.openxmlformats.org/officeDocument/2006/relationships" xmlns:p="http://schemas.openxmlformats.org/presentationml/2006/main">
  <p:tag name="PLUS_ID" val="detail_0"/>
</p:tagLst>
</file>

<file path=ppt/tags/tag56.xml><?xml version="1.0" encoding="utf-8"?>
<p:tagLst xmlns:a="http://schemas.openxmlformats.org/drawingml/2006/main" xmlns:r="http://schemas.openxmlformats.org/officeDocument/2006/relationships" xmlns:p="http://schemas.openxmlformats.org/presentationml/2006/main">
  <p:tag name="PLUS_ID" val="header_0"/>
</p:tagLst>
</file>

<file path=ppt/tags/tag57.xml><?xml version="1.0" encoding="utf-8"?>
<p:tagLst xmlns:a="http://schemas.openxmlformats.org/drawingml/2006/main" xmlns:r="http://schemas.openxmlformats.org/officeDocument/2006/relationships" xmlns:p="http://schemas.openxmlformats.org/presentationml/2006/main">
  <p:tag name="PLUS_ID" val="detail_1"/>
</p:tagLst>
</file>

<file path=ppt/tags/tag58.xml><?xml version="1.0" encoding="utf-8"?>
<p:tagLst xmlns:a="http://schemas.openxmlformats.org/drawingml/2006/main" xmlns:r="http://schemas.openxmlformats.org/officeDocument/2006/relationships" xmlns:p="http://schemas.openxmlformats.org/presentationml/2006/main">
  <p:tag name="PLUS_ID" val="header_1"/>
</p:tagLst>
</file>

<file path=ppt/tags/tag59.xml><?xml version="1.0" encoding="utf-8"?>
<p:tagLst xmlns:a="http://schemas.openxmlformats.org/drawingml/2006/main" xmlns:r="http://schemas.openxmlformats.org/officeDocument/2006/relationships" xmlns:p="http://schemas.openxmlformats.org/presentationml/2006/main">
  <p:tag name="PLUS_ID" val="chapter"/>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PLUS_ID" val="takeaway"/>
</p:tagLst>
</file>

<file path=ppt/tags/tag61.xml><?xml version="1.0" encoding="utf-8"?>
<p:tagLst xmlns:a="http://schemas.openxmlformats.org/drawingml/2006/main" xmlns:r="http://schemas.openxmlformats.org/officeDocument/2006/relationships" xmlns:p="http://schemas.openxmlformats.org/presentationml/2006/main">
  <p:tag name="PLUS_ID" val="detail_2"/>
</p:tagLst>
</file>

<file path=ppt/tags/tag62.xml><?xml version="1.0" encoding="utf-8"?>
<p:tagLst xmlns:a="http://schemas.openxmlformats.org/drawingml/2006/main" xmlns:r="http://schemas.openxmlformats.org/officeDocument/2006/relationships" xmlns:p="http://schemas.openxmlformats.org/presentationml/2006/main">
  <p:tag name="PLUS_ID" val="header_2"/>
</p:tagLst>
</file>

<file path=ppt/tags/tag63.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64.xml><?xml version="1.0" encoding="utf-8"?>
<p:tagLst xmlns:a="http://schemas.openxmlformats.org/drawingml/2006/main" xmlns:r="http://schemas.openxmlformats.org/officeDocument/2006/relationships" xmlns:p="http://schemas.openxmlformats.org/presentationml/2006/main">
  <p:tag name="PLUS_ID" val="title"/>
</p:tagLst>
</file>

<file path=ppt/tags/tag65.xml><?xml version="1.0" encoding="utf-8"?>
<p:tagLst xmlns:a="http://schemas.openxmlformats.org/drawingml/2006/main" xmlns:r="http://schemas.openxmlformats.org/officeDocument/2006/relationships" xmlns:p="http://schemas.openxmlformats.org/presentationml/2006/main">
  <p:tag name="PLUS_ID" val="detail_0"/>
</p:tagLst>
</file>

<file path=ppt/tags/tag66.xml><?xml version="1.0" encoding="utf-8"?>
<p:tagLst xmlns:a="http://schemas.openxmlformats.org/drawingml/2006/main" xmlns:r="http://schemas.openxmlformats.org/officeDocument/2006/relationships" xmlns:p="http://schemas.openxmlformats.org/presentationml/2006/main">
  <p:tag name="PLUS_ID" val="detail_1"/>
</p:tagLst>
</file>

<file path=ppt/tags/tag67.xml><?xml version="1.0" encoding="utf-8"?>
<p:tagLst xmlns:a="http://schemas.openxmlformats.org/drawingml/2006/main" xmlns:r="http://schemas.openxmlformats.org/officeDocument/2006/relationships" xmlns:p="http://schemas.openxmlformats.org/presentationml/2006/main">
  <p:tag name="PLUS_ID" val="detail_2"/>
</p:tagLst>
</file>

<file path=ppt/tags/tag68.xml><?xml version="1.0" encoding="utf-8"?>
<p:tagLst xmlns:a="http://schemas.openxmlformats.org/drawingml/2006/main" xmlns:r="http://schemas.openxmlformats.org/officeDocument/2006/relationships" xmlns:p="http://schemas.openxmlformats.org/presentationml/2006/main">
  <p:tag name="PLUS_ID" val="image_0"/>
</p:tagLst>
</file>

<file path=ppt/tags/tag69.xml><?xml version="1.0" encoding="utf-8"?>
<p:tagLst xmlns:a="http://schemas.openxmlformats.org/drawingml/2006/main" xmlns:r="http://schemas.openxmlformats.org/officeDocument/2006/relationships" xmlns:p="http://schemas.openxmlformats.org/presentationml/2006/main">
  <p:tag name="PLUS_ID" val="image_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LUS_ID" val="image_2"/>
</p:tagLst>
</file>

<file path=ppt/tags/tag71.xml><?xml version="1.0" encoding="utf-8"?>
<p:tagLst xmlns:a="http://schemas.openxmlformats.org/drawingml/2006/main" xmlns:r="http://schemas.openxmlformats.org/officeDocument/2006/relationships" xmlns:p="http://schemas.openxmlformats.org/presentationml/2006/main">
  <p:tag name="PLUS_ID" val="chapter"/>
</p:tagLst>
</file>

<file path=ppt/tags/tag72.xml><?xml version="1.0" encoding="utf-8"?>
<p:tagLst xmlns:a="http://schemas.openxmlformats.org/drawingml/2006/main" xmlns:r="http://schemas.openxmlformats.org/officeDocument/2006/relationships" xmlns:p="http://schemas.openxmlformats.org/presentationml/2006/main">
  <p:tag name="PLUS_ID" val="takeaway"/>
</p:tagLst>
</file>

<file path=ppt/tags/tag73.xml><?xml version="1.0" encoding="utf-8"?>
<p:tagLst xmlns:a="http://schemas.openxmlformats.org/drawingml/2006/main" xmlns:r="http://schemas.openxmlformats.org/officeDocument/2006/relationships" xmlns:p="http://schemas.openxmlformats.org/presentationml/2006/main">
  <p:tag name="PLUS_ID" val="header_0"/>
</p:tagLst>
</file>

<file path=ppt/tags/tag74.xml><?xml version="1.0" encoding="utf-8"?>
<p:tagLst xmlns:a="http://schemas.openxmlformats.org/drawingml/2006/main" xmlns:r="http://schemas.openxmlformats.org/officeDocument/2006/relationships" xmlns:p="http://schemas.openxmlformats.org/presentationml/2006/main">
  <p:tag name="PLUS_ID" val="header_0"/>
</p:tagLst>
</file>

<file path=ppt/tags/tag75.xml><?xml version="1.0" encoding="utf-8"?>
<p:tagLst xmlns:a="http://schemas.openxmlformats.org/drawingml/2006/main" xmlns:r="http://schemas.openxmlformats.org/officeDocument/2006/relationships" xmlns:p="http://schemas.openxmlformats.org/presentationml/2006/main">
  <p:tag name="PLUS_ID" val="header_0"/>
</p:tagLst>
</file>

<file path=ppt/tags/tag76.xml><?xml version="1.0" encoding="utf-8"?>
<p:tagLst xmlns:a="http://schemas.openxmlformats.org/drawingml/2006/main" xmlns:r="http://schemas.openxmlformats.org/officeDocument/2006/relationships" xmlns:p="http://schemas.openxmlformats.org/presentationml/2006/main">
  <p:tag name="PLUS_SLIDE_ID" val="yA1m02rtmrOQ94IrtZZifU"/>
  <p:tag name="PLUS_SLIDE_PPT_ID" val="448#2900448628"/>
</p:tagLst>
</file>

<file path=ppt/tags/tag77.xml><?xml version="1.0" encoding="utf-8"?>
<p:tagLst xmlns:a="http://schemas.openxmlformats.org/drawingml/2006/main" xmlns:r="http://schemas.openxmlformats.org/officeDocument/2006/relationships" xmlns:p="http://schemas.openxmlformats.org/presentationml/2006/main">
  <p:tag name="PLUS_ID" val="title"/>
</p:tagLst>
</file>

<file path=ppt/tags/tag78.xml><?xml version="1.0" encoding="utf-8"?>
<p:tagLst xmlns:a="http://schemas.openxmlformats.org/drawingml/2006/main" xmlns:r="http://schemas.openxmlformats.org/officeDocument/2006/relationships" xmlns:p="http://schemas.openxmlformats.org/presentationml/2006/main">
  <p:tag name="PLUS_ID" val="detail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PLUS_ID" val="detail_2"/>
</p:tagLst>
</file>

<file path=ppt/tags/tag81.xml><?xml version="1.0" encoding="utf-8"?>
<p:tagLst xmlns:a="http://schemas.openxmlformats.org/drawingml/2006/main" xmlns:r="http://schemas.openxmlformats.org/officeDocument/2006/relationships" xmlns:p="http://schemas.openxmlformats.org/presentationml/2006/main">
  <p:tag name="PLUS_ID" val="image_0"/>
</p:tagLst>
</file>

<file path=ppt/tags/tag82.xml><?xml version="1.0" encoding="utf-8"?>
<p:tagLst xmlns:a="http://schemas.openxmlformats.org/drawingml/2006/main" xmlns:r="http://schemas.openxmlformats.org/officeDocument/2006/relationships" xmlns:p="http://schemas.openxmlformats.org/presentationml/2006/main">
  <p:tag name="PLUS_ID" val="image_1"/>
</p:tagLst>
</file>

<file path=ppt/tags/tag83.xml><?xml version="1.0" encoding="utf-8"?>
<p:tagLst xmlns:a="http://schemas.openxmlformats.org/drawingml/2006/main" xmlns:r="http://schemas.openxmlformats.org/officeDocument/2006/relationships" xmlns:p="http://schemas.openxmlformats.org/presentationml/2006/main">
  <p:tag name="PLUS_ID" val="image_2"/>
</p:tagLst>
</file>

<file path=ppt/tags/tag84.xml><?xml version="1.0" encoding="utf-8"?>
<p:tagLst xmlns:a="http://schemas.openxmlformats.org/drawingml/2006/main" xmlns:r="http://schemas.openxmlformats.org/officeDocument/2006/relationships" xmlns:p="http://schemas.openxmlformats.org/presentationml/2006/main">
  <p:tag name="PLUS_ID" val="chapter"/>
</p:tagLst>
</file>

<file path=ppt/tags/tag85.xml><?xml version="1.0" encoding="utf-8"?>
<p:tagLst xmlns:a="http://schemas.openxmlformats.org/drawingml/2006/main" xmlns:r="http://schemas.openxmlformats.org/officeDocument/2006/relationships" xmlns:p="http://schemas.openxmlformats.org/presentationml/2006/main">
  <p:tag name="PLUS_ID" val="takeaway"/>
</p:tagLst>
</file>

<file path=ppt/tags/tag86.xml><?xml version="1.0" encoding="utf-8"?>
<p:tagLst xmlns:a="http://schemas.openxmlformats.org/drawingml/2006/main" xmlns:r="http://schemas.openxmlformats.org/officeDocument/2006/relationships" xmlns:p="http://schemas.openxmlformats.org/presentationml/2006/main">
  <p:tag name="PLUS_ID" val="header_0"/>
</p:tagLst>
</file>

<file path=ppt/tags/tag87.xml><?xml version="1.0" encoding="utf-8"?>
<p:tagLst xmlns:a="http://schemas.openxmlformats.org/drawingml/2006/main" xmlns:r="http://schemas.openxmlformats.org/officeDocument/2006/relationships" xmlns:p="http://schemas.openxmlformats.org/presentationml/2006/main">
  <p:tag name="PLUS_ID" val="header_0"/>
</p:tagLst>
</file>

<file path=ppt/tags/tag88.xml><?xml version="1.0" encoding="utf-8"?>
<p:tagLst xmlns:a="http://schemas.openxmlformats.org/drawingml/2006/main" xmlns:r="http://schemas.openxmlformats.org/officeDocument/2006/relationships" xmlns:p="http://schemas.openxmlformats.org/presentationml/2006/main">
  <p:tag name="PLUS_ID" val="header_0"/>
</p:tagLst>
</file>

<file path=ppt/tags/tag89.xml><?xml version="1.0" encoding="utf-8"?>
<p:tagLst xmlns:a="http://schemas.openxmlformats.org/drawingml/2006/main" xmlns:r="http://schemas.openxmlformats.org/officeDocument/2006/relationships" xmlns:p="http://schemas.openxmlformats.org/presentationml/2006/main">
  <p:tag name="PLUS_SLIDE_ID" val="IZrPJ0KdVO8qEhMFzAatj3"/>
  <p:tag name="PLUS_SLIDE_PPT_ID" val="423#2084842223"/>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PLUS_ID" val="takeaway"/>
</p:tagLst>
</file>

<file path=ppt/tags/tag91.xml><?xml version="1.0" encoding="utf-8"?>
<p:tagLst xmlns:a="http://schemas.openxmlformats.org/drawingml/2006/main" xmlns:r="http://schemas.openxmlformats.org/officeDocument/2006/relationships" xmlns:p="http://schemas.openxmlformats.org/presentationml/2006/main">
  <p:tag name="PLUS_ID" val="takeaway"/>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PLUS_ID" val="title"/>
</p:tagLst>
</file>

<file path=ppt/tags/tag94.xml><?xml version="1.0" encoding="utf-8"?>
<p:tagLst xmlns:a="http://schemas.openxmlformats.org/drawingml/2006/main" xmlns:r="http://schemas.openxmlformats.org/officeDocument/2006/relationships" xmlns:p="http://schemas.openxmlformats.org/presentationml/2006/main">
  <p:tag name="PLUS_ID" val="detail_0"/>
</p:tagLst>
</file>

<file path=ppt/tags/tag95.xml><?xml version="1.0" encoding="utf-8"?>
<p:tagLst xmlns:a="http://schemas.openxmlformats.org/drawingml/2006/main" xmlns:r="http://schemas.openxmlformats.org/officeDocument/2006/relationships" xmlns:p="http://schemas.openxmlformats.org/presentationml/2006/main">
  <p:tag name="PLUS_ID" val="header_0"/>
</p:tagLst>
</file>

<file path=ppt/tags/tag96.xml><?xml version="1.0" encoding="utf-8"?>
<p:tagLst xmlns:a="http://schemas.openxmlformats.org/drawingml/2006/main" xmlns:r="http://schemas.openxmlformats.org/officeDocument/2006/relationships" xmlns:p="http://schemas.openxmlformats.org/presentationml/2006/main">
  <p:tag name="PLUS_ID" val="detail_1"/>
</p:tagLst>
</file>

<file path=ppt/tags/tag97.xml><?xml version="1.0" encoding="utf-8"?>
<p:tagLst xmlns:a="http://schemas.openxmlformats.org/drawingml/2006/main" xmlns:r="http://schemas.openxmlformats.org/officeDocument/2006/relationships" xmlns:p="http://schemas.openxmlformats.org/presentationml/2006/main">
  <p:tag name="PLUS_ID" val="chapter"/>
</p:tagLst>
</file>

<file path=ppt/tags/tag98.xml><?xml version="1.0" encoding="utf-8"?>
<p:tagLst xmlns:a="http://schemas.openxmlformats.org/drawingml/2006/main" xmlns:r="http://schemas.openxmlformats.org/officeDocument/2006/relationships" xmlns:p="http://schemas.openxmlformats.org/presentationml/2006/main">
  <p:tag name="PLUS_ID" val="header_0"/>
</p:tagLst>
</file>

<file path=ppt/tags/tag99.xml><?xml version="1.0" encoding="utf-8"?>
<p:tagLst xmlns:a="http://schemas.openxmlformats.org/drawingml/2006/main" xmlns:r="http://schemas.openxmlformats.org/officeDocument/2006/relationships" xmlns:p="http://schemas.openxmlformats.org/presentationml/2006/main">
  <p:tag name="PLUS_SLIDE_ID" val="v1N2wBpLqoO2Q3HXuee3OX"/>
  <p:tag name="PLUS_SLIDE_PPT_ID" val="456#3540731139"/>
</p:tagLst>
</file>

<file path=ppt/theme/theme1.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Insight Modern">
      <a:dk1>
        <a:srgbClr val="000000"/>
      </a:dk1>
      <a:lt1>
        <a:srgbClr val="FFFFFF"/>
      </a:lt1>
      <a:dk2>
        <a:srgbClr val="838E8D"/>
      </a:dk2>
      <a:lt2>
        <a:srgbClr val="E5EBE9"/>
      </a:lt2>
      <a:accent1>
        <a:srgbClr val="4CB571"/>
      </a:accent1>
      <a:accent2>
        <a:srgbClr val="5FDF8E"/>
      </a:accent2>
      <a:accent3>
        <a:srgbClr val="125E4B"/>
      </a:accent3>
      <a:accent4>
        <a:srgbClr val="2BAE8D"/>
      </a:accent4>
      <a:accent5>
        <a:srgbClr val="91FCDA"/>
      </a:accent5>
      <a:accent6>
        <a:srgbClr val="B699D2"/>
      </a:accent6>
      <a:hlink>
        <a:srgbClr val="4CB571"/>
      </a:hlink>
      <a:folHlink>
        <a:srgbClr val="125E4B"/>
      </a:folHlink>
    </a:clrScheme>
    <a:fontScheme name="Aptos Light">
      <a:majorFont>
        <a:latin typeface="Aptos SemiBold"/>
        <a:ea typeface=""/>
        <a:cs typeface=""/>
      </a:majorFont>
      <a:minorFont>
        <a:latin typeface="Apto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525" row="6">
    <wetp:webextensionref xmlns:r="http://schemas.openxmlformats.org/officeDocument/2006/relationships" r:id="rId2"/>
  </wetp:taskpane>
  <wetp:taskpane dockstate="right" visibility="0" width="525"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AE816A53-FFED-451F-815E-7B55E28E1682}">
  <we:reference id="wa200005566" version="3.0.0.3" store="it-IT"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24D3EED-6F01-47BB-AE29-8192D9D3FE85}">
  <we:reference id="wa200007130" version="1.0.0.1" store="it-IT"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C0BC109-E9FA-4F4B-8CA9-A5331078B04F}">
  <we:reference id="wa200003964" version="1.0.0.0" store="it-IT"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1075</TotalTime>
  <Words>4617</Words>
  <Application>Microsoft Office PowerPoint</Application>
  <PresentationFormat>On-screen Show (16:9)</PresentationFormat>
  <Paragraphs>364</Paragraphs>
  <Slides>37</Slides>
  <Notes>2</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50" baseType="lpstr">
      <vt:lpstr>Arial</vt:lpstr>
      <vt:lpstr>Franklin Gothic Book</vt:lpstr>
      <vt:lpstr>Cambria Math</vt:lpstr>
      <vt:lpstr>Aptos Light</vt:lpstr>
      <vt:lpstr>Aptos SemiBold</vt:lpstr>
      <vt:lpstr>Aptos</vt:lpstr>
      <vt:lpstr>office theme</vt:lpstr>
      <vt:lpstr>office theme</vt:lpstr>
      <vt:lpstr>office theme</vt:lpstr>
      <vt:lpstr>office theme</vt:lpstr>
      <vt:lpstr>office theme</vt:lpstr>
      <vt:lpstr>office theme</vt:lpstr>
      <vt:lpstr>think-cell Slide</vt:lpstr>
      <vt:lpstr>Delay Prediction in Supply Chains: A Hybrid Graph-Based and  Machine Learning Approach</vt:lpstr>
      <vt:lpstr>Agenda</vt:lpstr>
      <vt:lpstr>M4ESTRO Project Overview</vt:lpstr>
      <vt:lpstr>Background &amp; Context</vt:lpstr>
      <vt:lpstr>M4ESTRO – A Horizon Europe Project</vt:lpstr>
      <vt:lpstr>Research Motivation &amp; Purpose</vt:lpstr>
      <vt:lpstr>Key Contributions</vt:lpstr>
      <vt:lpstr>Dataset &amp; External Sources </vt:lpstr>
      <vt:lpstr>Pilot and Tracking Data</vt:lpstr>
      <vt:lpstr>Traffic, Weather and Holiday Data</vt:lpstr>
      <vt:lpstr>Supply Chain Modeling</vt:lpstr>
      <vt:lpstr>Supply Chain Graph Model</vt:lpstr>
      <vt:lpstr>Markov Chain Routing Model</vt:lpstr>
      <vt:lpstr>Markov Chain Routing Model</vt:lpstr>
      <vt:lpstr>Markov Chain Routing Model</vt:lpstr>
      <vt:lpstr>Paths Extraction and Probability Distributions</vt:lpstr>
      <vt:lpstr>Historical Indicators</vt:lpstr>
      <vt:lpstr>Historical Indicators Definition</vt:lpstr>
      <vt:lpstr>Historical Indicators Implementation</vt:lpstr>
      <vt:lpstr>Realtime Indicators</vt:lpstr>
      <vt:lpstr>Realtime Indicators Overview</vt:lpstr>
      <vt:lpstr>Realtime Indicators Definition</vt:lpstr>
      <vt:lpstr>Realtime Indicators Definition</vt:lpstr>
      <vt:lpstr>Realtime Indicators Definition</vt:lpstr>
      <vt:lpstr>Realtime Indicators Definition</vt:lpstr>
      <vt:lpstr>Realtime Indicators Overview</vt:lpstr>
      <vt:lpstr>Vertex and Route Level Indicators</vt:lpstr>
      <vt:lpstr>Dynamic Route Time (DRT)</vt:lpstr>
      <vt:lpstr>Path Level Indicators and Total Forecasted Shipment Time</vt:lpstr>
      <vt:lpstr>Weighting Factor in TFST</vt:lpstr>
      <vt:lpstr>Realtime Indicators Implementation</vt:lpstr>
      <vt:lpstr>Protoype &amp; Results</vt:lpstr>
      <vt:lpstr>Prototype Architecture</vt:lpstr>
      <vt:lpstr>Evaluation Results and Findings</vt:lpstr>
      <vt:lpstr>Conclusion</vt:lpstr>
      <vt:lpstr>Conclusions and Future Developments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dc:creator>
  <cp:lastModifiedBy>m.volpato4@campus.unimib.it</cp:lastModifiedBy>
  <cp:revision>15</cp:revision>
  <dcterms:modified xsi:type="dcterms:W3CDTF">2025-09-14T12:51:12Z</dcterms:modified>
</cp:coreProperties>
</file>